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8288000" cy="10287000"/>
  <p:notesSz cx="6858000" cy="9144000"/>
  <p:embeddedFontLst>
    <p:embeddedFont>
      <p:font typeface="Calibri" panose="020F0502020204030204" pitchFamily="34" charset="0"/>
      <p:regular r:id="rId67"/>
      <p:bold r:id="rId68"/>
      <p:italic r:id="rId69"/>
      <p:boldItalic r:id="rId70"/>
    </p:embeddedFont>
    <p:embeddedFont>
      <p:font typeface="Canva Sans" panose="020B0604020202020204" charset="0"/>
      <p:regular r:id="rId71"/>
    </p:embeddedFont>
    <p:embeddedFont>
      <p:font typeface="Montserrat 1" panose="020B0604020202020204" charset="0"/>
      <p:regular r:id="rId72"/>
    </p:embeddedFont>
    <p:embeddedFont>
      <p:font typeface="Montserrat 1 Bold" panose="020B0604020202020204" charset="0"/>
      <p:regular r:id="rId73"/>
    </p:embeddedFont>
    <p:embeddedFont>
      <p:font typeface="Montserrat 1 Bold Italics" panose="020B0604020202020204" charset="0"/>
      <p:regular r:id="rId74"/>
    </p:embeddedFont>
    <p:embeddedFont>
      <p:font typeface="Montserrat 1 Italics" panose="020B0604020202020204" charset="0"/>
      <p:regular r:id="rId75"/>
    </p:embeddedFont>
    <p:embeddedFont>
      <p:font typeface="Montserrat 2" panose="020B0604020202020204" charset="0"/>
      <p:regular r:id="rId76"/>
    </p:embeddedFont>
    <p:embeddedFont>
      <p:font typeface="Montserrat 2 Bold" panose="020B0604020202020204" charset="0"/>
      <p:regular r:id="rId77"/>
    </p:embeddedFont>
    <p:embeddedFont>
      <p:font typeface="Montserrat 2 Medium" panose="020B0604020202020204" charset="0"/>
      <p:regular r:id="rId78"/>
    </p:embeddedFont>
    <p:embeddedFont>
      <p:font typeface="Montserrat 2 Medium Italics" panose="020B0604020202020204" charset="0"/>
      <p:regular r:id="rId79"/>
    </p:embeddedFont>
    <p:embeddedFont>
      <p:font typeface="Montserrat Semi-Bold" panose="020B0604020202020204" charset="0"/>
      <p:regular r:id="rId80"/>
      <p:bold r:id="rId81"/>
    </p:embeddedFont>
    <p:embeddedFont>
      <p:font typeface="Montserrat Thin" panose="00000300000000000000" pitchFamily="2" charset="0"/>
      <p:regular r:id="rId82"/>
      <p: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https://www.surveymonkey.com/r/ophpeopsurvey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full OTPTAT survey summary can be found on our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not the only vehicle for you or a colleague to seek assistance - this is an option.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Voluntary self-referrals which do not indicate impairment will kept confidential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screens are available to Ohio's healthcare professionals licensed with the State Medical Board of Ohio, Ohio Vision Professionals Board, Ohio Veterinary Medical Licensing Board, Ohio State Dental Board, Ohio Chiropractic Board. </a:t>
            </a:r>
          </a:p>
          <a:p>
            <a:endParaRPr lang="en-US"/>
          </a:p>
          <a:p>
            <a:r>
              <a:rPr lang="en-US"/>
              <a:t>We may be able to provide services to other licensees, please call OhioPHP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Website:</a:t>
            </a:r>
          </a:p>
          <a:p>
            <a:r>
              <a:rPr lang="en-US"/>
              <a:t>Program Brochure</a:t>
            </a:r>
          </a:p>
          <a:p>
            <a:r>
              <a:rPr lang="en-US"/>
              <a:t>FAQ</a:t>
            </a:r>
          </a:p>
          <a:p>
            <a:r>
              <a:rPr lang="en-US"/>
              <a:t>Presentation Slides</a:t>
            </a:r>
          </a:p>
          <a:p>
            <a:endParaRPr lang="en-US"/>
          </a:p>
          <a:p>
            <a:r>
              <a:rPr lang="en-US"/>
              <a:t>https://www.surveymonkey.com/r/ophpeopsurvey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Literature review revealed that many studies had been completed on these topics related to the pandemic, but all studies were limited in scope and primarily focused on one or two license types.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5.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6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TextBox 3"/>
          <p:cNvSpPr txBox="1"/>
          <p:nvPr/>
        </p:nvSpPr>
        <p:spPr>
          <a:xfrm>
            <a:off x="2914677" y="4178427"/>
            <a:ext cx="14344623" cy="5079873"/>
          </a:xfrm>
          <a:prstGeom prst="rect">
            <a:avLst/>
          </a:prstGeom>
        </p:spPr>
        <p:txBody>
          <a:bodyPr lIns="0" tIns="0" rIns="0" bIns="0" rtlCol="0" anchor="t">
            <a:spAutoFit/>
          </a:bodyPr>
          <a:lstStyle/>
          <a:p>
            <a:pPr marL="777242" lvl="1" indent="-388621">
              <a:lnSpc>
                <a:spcPts val="5796"/>
              </a:lnSpc>
              <a:buFont typeface="Arial"/>
              <a:buChar char="•"/>
            </a:pPr>
            <a:r>
              <a:rPr lang="en-US" sz="3600">
                <a:solidFill>
                  <a:srgbClr val="073C5C"/>
                </a:solidFill>
                <a:latin typeface="Montserrat 1 Bold"/>
              </a:rPr>
              <a:t>Please post questions and comments in the Q&amp;A box.</a:t>
            </a:r>
          </a:p>
          <a:p>
            <a:pPr marL="777242" lvl="1" indent="-388621">
              <a:lnSpc>
                <a:spcPts val="5796"/>
              </a:lnSpc>
              <a:buFont typeface="Arial"/>
              <a:buChar char="•"/>
            </a:pPr>
            <a:r>
              <a:rPr lang="en-US" sz="3600">
                <a:solidFill>
                  <a:srgbClr val="073C5C"/>
                </a:solidFill>
                <a:latin typeface="Montserrat 1"/>
              </a:rPr>
              <a:t>If you need CE credit for this course, please complete the survey at the end of this presentation. </a:t>
            </a:r>
          </a:p>
          <a:p>
            <a:pPr marL="1554483" lvl="2" indent="-518161">
              <a:lnSpc>
                <a:spcPts val="5796"/>
              </a:lnSpc>
              <a:buFont typeface="Arial"/>
              <a:buChar char="⚬"/>
            </a:pPr>
            <a:r>
              <a:rPr lang="en-US" sz="3600">
                <a:solidFill>
                  <a:srgbClr val="073C5C"/>
                </a:solidFill>
                <a:latin typeface="Montserrat 1"/>
              </a:rPr>
              <a:t>CE certificates will be sent via email within 10 business days after OhioPHP’s review of the completed surveys.</a:t>
            </a:r>
            <a:r>
              <a:rPr lang="en-US" sz="3600">
                <a:solidFill>
                  <a:srgbClr val="073C5C"/>
                </a:solidFill>
                <a:latin typeface="Montserrat 1 Bold"/>
              </a:rPr>
              <a:t> </a:t>
            </a:r>
          </a:p>
          <a:p>
            <a:pPr marL="1554483" lvl="2" indent="-518161">
              <a:lnSpc>
                <a:spcPts val="5796"/>
              </a:lnSpc>
              <a:buFont typeface="Arial"/>
              <a:buChar char="⚬"/>
            </a:pPr>
            <a:r>
              <a:rPr lang="en-US" sz="3600">
                <a:solidFill>
                  <a:srgbClr val="073C5C"/>
                </a:solidFill>
                <a:latin typeface="Montserrat 1"/>
              </a:rPr>
              <a:t>Check your spam folders!</a:t>
            </a:r>
          </a:p>
          <a:p>
            <a:pPr>
              <a:lnSpc>
                <a:spcPts val="5796"/>
              </a:lnSpc>
            </a:pPr>
            <a:endParaRPr lang="en-US" sz="3600">
              <a:solidFill>
                <a:srgbClr val="073C5C"/>
              </a:solidFill>
              <a:latin typeface="Montserrat 1"/>
            </a:endParaRPr>
          </a:p>
        </p:txBody>
      </p:sp>
      <p:sp>
        <p:nvSpPr>
          <p:cNvPr id="4" name="TextBox 4"/>
          <p:cNvSpPr txBox="1"/>
          <p:nvPr/>
        </p:nvSpPr>
        <p:spPr>
          <a:xfrm>
            <a:off x="3095403" y="3434874"/>
            <a:ext cx="9566738" cy="721994"/>
          </a:xfrm>
          <a:prstGeom prst="rect">
            <a:avLst/>
          </a:prstGeom>
        </p:spPr>
        <p:txBody>
          <a:bodyPr lIns="0" tIns="0" rIns="0" bIns="0" rtlCol="0" anchor="t">
            <a:spAutoFit/>
          </a:bodyPr>
          <a:lstStyle/>
          <a:p>
            <a:pPr>
              <a:lnSpc>
                <a:spcPts val="5609"/>
              </a:lnSpc>
              <a:spcBef>
                <a:spcPct val="0"/>
              </a:spcBef>
            </a:pPr>
            <a:r>
              <a:rPr lang="en-US" sz="5099" spc="50">
                <a:solidFill>
                  <a:srgbClr val="073C5C"/>
                </a:solidFill>
                <a:latin typeface="Montserrat 1 Bold"/>
              </a:rPr>
              <a:t>HOUSEKEEPING:</a:t>
            </a:r>
          </a:p>
        </p:txBody>
      </p:sp>
      <p:sp>
        <p:nvSpPr>
          <p:cNvPr id="5" name="Freeform 5"/>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095403" y="981075"/>
            <a:ext cx="7508905"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Welcome!</a:t>
            </a:r>
          </a:p>
        </p:txBody>
      </p:sp>
      <p:grpSp>
        <p:nvGrpSpPr>
          <p:cNvPr id="7" name="Group 7"/>
          <p:cNvGrpSpPr/>
          <p:nvPr/>
        </p:nvGrpSpPr>
        <p:grpSpPr>
          <a:xfrm>
            <a:off x="13205134" y="9581717"/>
            <a:ext cx="4446665" cy="266700"/>
            <a:chOff x="0" y="0"/>
            <a:chExt cx="5928887" cy="355600"/>
          </a:xfrm>
        </p:grpSpPr>
        <p:sp>
          <p:nvSpPr>
            <p:cNvPr id="8" name="Freeform 8"/>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2" name="TextBox 12"/>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3" name="TextBox 13"/>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05134" y="9581717"/>
            <a:ext cx="4446665" cy="266700"/>
            <a:chOff x="0" y="0"/>
            <a:chExt cx="5928887" cy="355600"/>
          </a:xfrm>
        </p:grpSpPr>
        <p:sp>
          <p:nvSpPr>
            <p:cNvPr id="3" name="Freeform 3"/>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7" name="TextBox 7"/>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8" name="TextBox 8"/>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grpSp>
        <p:nvGrpSpPr>
          <p:cNvPr id="9" name="Group 9"/>
          <p:cNvGrpSpPr/>
          <p:nvPr/>
        </p:nvGrpSpPr>
        <p:grpSpPr>
          <a:xfrm>
            <a:off x="0" y="0"/>
            <a:ext cx="18288000" cy="3066617"/>
            <a:chOff x="0" y="0"/>
            <a:chExt cx="24384000" cy="4088823"/>
          </a:xfrm>
        </p:grpSpPr>
        <p:sp>
          <p:nvSpPr>
            <p:cNvPr id="10" name="Freeform 10"/>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11" name="Freeform 11"/>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9"/>
            <a:stretch>
              <a:fillRect b="-12"/>
            </a:stretch>
          </a:blipFill>
        </p:spPr>
        <p:txBody>
          <a:bodyPr/>
          <a:lstStyle/>
          <a:p>
            <a:endParaRPr lang="en-US"/>
          </a:p>
        </p:txBody>
      </p:sp>
      <p:sp>
        <p:nvSpPr>
          <p:cNvPr id="12" name="TextBox 12"/>
          <p:cNvSpPr txBox="1"/>
          <p:nvPr/>
        </p:nvSpPr>
        <p:spPr>
          <a:xfrm>
            <a:off x="4520350" y="7223703"/>
            <a:ext cx="9247299" cy="1543050"/>
          </a:xfrm>
          <a:prstGeom prst="rect">
            <a:avLst/>
          </a:prstGeom>
        </p:spPr>
        <p:txBody>
          <a:bodyPr lIns="0" tIns="0" rIns="0" bIns="0" rtlCol="0" anchor="t">
            <a:spAutoFit/>
          </a:bodyPr>
          <a:lstStyle/>
          <a:p>
            <a:pPr algn="ctr">
              <a:lnSpc>
                <a:spcPts val="6119"/>
              </a:lnSpc>
            </a:pPr>
            <a:r>
              <a:rPr lang="en-US" sz="5099">
                <a:solidFill>
                  <a:srgbClr val="073C5C"/>
                </a:solidFill>
                <a:latin typeface="Montserrat 1 Bold"/>
              </a:rPr>
              <a:t>47% of licensees had an increase in their workload</a:t>
            </a:r>
          </a:p>
        </p:txBody>
      </p:sp>
      <p:sp>
        <p:nvSpPr>
          <p:cNvPr id="13" name="TextBox 13"/>
          <p:cNvSpPr txBox="1"/>
          <p:nvPr/>
        </p:nvSpPr>
        <p:spPr>
          <a:xfrm>
            <a:off x="3326532" y="974509"/>
            <a:ext cx="13333127" cy="1203325"/>
          </a:xfrm>
          <a:prstGeom prst="rect">
            <a:avLst/>
          </a:prstGeom>
        </p:spPr>
        <p:txBody>
          <a:bodyPr lIns="0" tIns="0" rIns="0" bIns="0" rtlCol="0" anchor="t">
            <a:spAutoFit/>
          </a:bodyPr>
          <a:lstStyle/>
          <a:p>
            <a:pPr>
              <a:lnSpc>
                <a:spcPts val="9349"/>
              </a:lnSpc>
            </a:pPr>
            <a:r>
              <a:rPr lang="en-US" sz="8499">
                <a:solidFill>
                  <a:srgbClr val="FEFFFF"/>
                </a:solidFill>
                <a:latin typeface="Montserrat 1"/>
              </a:rPr>
              <a:t>Work-Related Stressors</a:t>
            </a:r>
          </a:p>
        </p:txBody>
      </p:sp>
      <p:grpSp>
        <p:nvGrpSpPr>
          <p:cNvPr id="14" name="Group 14"/>
          <p:cNvGrpSpPr/>
          <p:nvPr/>
        </p:nvGrpSpPr>
        <p:grpSpPr>
          <a:xfrm>
            <a:off x="5800646" y="3614226"/>
            <a:ext cx="6686709" cy="3343354"/>
            <a:chOff x="0" y="0"/>
            <a:chExt cx="8915612" cy="4457806"/>
          </a:xfrm>
        </p:grpSpPr>
        <p:grpSp>
          <p:nvGrpSpPr>
            <p:cNvPr id="15" name="Group 15"/>
            <p:cNvGrpSpPr>
              <a:grpSpLocks noChangeAspect="1"/>
            </p:cNvGrpSpPr>
            <p:nvPr/>
          </p:nvGrpSpPr>
          <p:grpSpPr>
            <a:xfrm>
              <a:off x="0" y="0"/>
              <a:ext cx="8915612" cy="4457806"/>
              <a:chOff x="0" y="0"/>
              <a:chExt cx="2540000" cy="1270000"/>
            </a:xfrm>
          </p:grpSpPr>
          <p:sp>
            <p:nvSpPr>
              <p:cNvPr id="16" name="Freeform 16"/>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32000" y="1264333"/>
                    </a:lnTo>
                    <a:cubicBezTo>
                      <a:pt x="2030124" y="844822"/>
                      <a:pt x="1689515" y="505733"/>
                      <a:pt x="1270000" y="505733"/>
                    </a:cubicBezTo>
                    <a:cubicBezTo>
                      <a:pt x="850485" y="505733"/>
                      <a:pt x="509876" y="844822"/>
                      <a:pt x="508000" y="1264333"/>
                    </a:cubicBezTo>
                    <a:close/>
                  </a:path>
                </a:pathLst>
              </a:custGeom>
              <a:solidFill>
                <a:srgbClr val="073C5C"/>
              </a:solidFill>
            </p:spPr>
            <p:txBody>
              <a:bodyPr/>
              <a:lstStyle/>
              <a:p>
                <a:endParaRPr lang="en-US"/>
              </a:p>
            </p:txBody>
          </p:sp>
          <p:sp>
            <p:nvSpPr>
              <p:cNvPr id="17" name="Freeform 17"/>
              <p:cNvSpPr/>
              <p:nvPr/>
            </p:nvSpPr>
            <p:spPr>
              <a:xfrm>
                <a:off x="1140089" y="130201"/>
                <a:ext cx="261176" cy="1147880"/>
              </a:xfrm>
              <a:custGeom>
                <a:avLst/>
                <a:gdLst/>
                <a:ahLst/>
                <a:cxnLst/>
                <a:rect l="l" t="t" r="r" b="b"/>
                <a:pathLst>
                  <a:path w="261176" h="1147880">
                    <a:moveTo>
                      <a:pt x="256215" y="999518"/>
                    </a:moveTo>
                    <a:cubicBezTo>
                      <a:pt x="261176" y="1044755"/>
                      <a:pt x="241554" y="1089189"/>
                      <a:pt x="204778" y="1115995"/>
                    </a:cubicBezTo>
                    <a:cubicBezTo>
                      <a:pt x="168002" y="1142801"/>
                      <a:pt x="119694" y="1147881"/>
                      <a:pt x="78147" y="1129311"/>
                    </a:cubicBezTo>
                    <a:cubicBezTo>
                      <a:pt x="36600" y="1110741"/>
                      <a:pt x="8164" y="1071360"/>
                      <a:pt x="3607" y="1026080"/>
                    </a:cubicBezTo>
                    <a:lnTo>
                      <a:pt x="992" y="29673"/>
                    </a:lnTo>
                    <a:cubicBezTo>
                      <a:pt x="0" y="20625"/>
                      <a:pt x="3925" y="11739"/>
                      <a:pt x="11280" y="6377"/>
                    </a:cubicBezTo>
                    <a:cubicBezTo>
                      <a:pt x="18635" y="1016"/>
                      <a:pt x="28296" y="0"/>
                      <a:pt x="36606" y="3714"/>
                    </a:cubicBezTo>
                    <a:cubicBezTo>
                      <a:pt x="44915" y="7428"/>
                      <a:pt x="50602" y="15304"/>
                      <a:pt x="51514" y="24360"/>
                    </a:cubicBezTo>
                    <a:lnTo>
                      <a:pt x="256215" y="999518"/>
                    </a:lnTo>
                    <a:close/>
                  </a:path>
                </a:pathLst>
              </a:custGeom>
              <a:solidFill>
                <a:srgbClr val="3FA6AA"/>
              </a:solidFill>
            </p:spPr>
            <p:txBody>
              <a:bodyPr/>
              <a:lstStyle/>
              <a:p>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65752" y="607479"/>
            <a:ext cx="13144136" cy="1327152"/>
          </a:xfrm>
          <a:prstGeom prst="rect">
            <a:avLst/>
          </a:prstGeom>
        </p:spPr>
        <p:txBody>
          <a:bodyPr lIns="0" tIns="0" rIns="0" bIns="0" rtlCol="0" anchor="t">
            <a:spAutoFit/>
          </a:bodyPr>
          <a:lstStyle/>
          <a:p>
            <a:pPr algn="l">
              <a:lnSpc>
                <a:spcPts val="10624"/>
              </a:lnSpc>
            </a:pPr>
            <a:r>
              <a:rPr lang="en-US" sz="8499" spc="96">
                <a:solidFill>
                  <a:srgbClr val="FFFFFF"/>
                </a:solidFill>
                <a:latin typeface="Montserrat 1"/>
              </a:rPr>
              <a:t>Burnout</a:t>
            </a:r>
          </a:p>
        </p:txBody>
      </p:sp>
      <p:sp>
        <p:nvSpPr>
          <p:cNvPr id="13" name="TextBox 13"/>
          <p:cNvSpPr txBox="1"/>
          <p:nvPr/>
        </p:nvSpPr>
        <p:spPr>
          <a:xfrm>
            <a:off x="3365752" y="1708568"/>
            <a:ext cx="12814887" cy="712470"/>
          </a:xfrm>
          <a:prstGeom prst="rect">
            <a:avLst/>
          </a:prstGeom>
        </p:spPr>
        <p:txBody>
          <a:bodyPr lIns="0" tIns="0" rIns="0" bIns="0" rtlCol="0" anchor="t">
            <a:spAutoFit/>
          </a:bodyPr>
          <a:lstStyle/>
          <a:p>
            <a:pPr>
              <a:lnSpc>
                <a:spcPts val="5880"/>
              </a:lnSpc>
            </a:pPr>
            <a:r>
              <a:rPr lang="en-US" sz="4200">
                <a:solidFill>
                  <a:srgbClr val="FEFFFF"/>
                </a:solidFill>
                <a:latin typeface="Montserrat 1 Bold"/>
              </a:rPr>
              <a:t>PRIOR TO VERSUS DURING THE PANDEMIC</a:t>
            </a:r>
          </a:p>
        </p:txBody>
      </p:sp>
      <p:sp>
        <p:nvSpPr>
          <p:cNvPr id="14" name="TextBox 14"/>
          <p:cNvSpPr txBox="1"/>
          <p:nvPr/>
        </p:nvSpPr>
        <p:spPr>
          <a:xfrm>
            <a:off x="9984032" y="5185999"/>
            <a:ext cx="695431" cy="672815"/>
          </a:xfrm>
          <a:prstGeom prst="rect">
            <a:avLst/>
          </a:prstGeom>
        </p:spPr>
        <p:txBody>
          <a:bodyPr lIns="0" tIns="0" rIns="0" bIns="0" rtlCol="0" anchor="t">
            <a:spAutoFit/>
          </a:bodyPr>
          <a:lstStyle/>
          <a:p>
            <a:pPr algn="ctr">
              <a:lnSpc>
                <a:spcPts val="5686"/>
              </a:lnSpc>
            </a:pPr>
            <a:r>
              <a:rPr lang="en-US" sz="4061">
                <a:solidFill>
                  <a:srgbClr val="FFFFFF"/>
                </a:solidFill>
                <a:latin typeface="Montserrat Thin"/>
              </a:rPr>
              <a:t>5%</a:t>
            </a:r>
          </a:p>
        </p:txBody>
      </p:sp>
      <p:sp>
        <p:nvSpPr>
          <p:cNvPr id="15" name="TextBox 15"/>
          <p:cNvSpPr txBox="1"/>
          <p:nvPr/>
        </p:nvSpPr>
        <p:spPr>
          <a:xfrm>
            <a:off x="13134884" y="7753456"/>
            <a:ext cx="981798" cy="672815"/>
          </a:xfrm>
          <a:prstGeom prst="rect">
            <a:avLst/>
          </a:prstGeom>
        </p:spPr>
        <p:txBody>
          <a:bodyPr lIns="0" tIns="0" rIns="0" bIns="0" rtlCol="0" anchor="t">
            <a:spAutoFit/>
          </a:bodyPr>
          <a:lstStyle/>
          <a:p>
            <a:pPr algn="ctr">
              <a:lnSpc>
                <a:spcPts val="5686"/>
              </a:lnSpc>
            </a:pPr>
            <a:r>
              <a:rPr lang="en-US" sz="4061">
                <a:solidFill>
                  <a:srgbClr val="FFFFFF"/>
                </a:solidFill>
                <a:latin typeface="Montserrat Thin"/>
              </a:rPr>
              <a:t>25%</a:t>
            </a:r>
          </a:p>
        </p:txBody>
      </p:sp>
      <p:grpSp>
        <p:nvGrpSpPr>
          <p:cNvPr id="16" name="Group 16"/>
          <p:cNvGrpSpPr/>
          <p:nvPr/>
        </p:nvGrpSpPr>
        <p:grpSpPr>
          <a:xfrm>
            <a:off x="9415861" y="4181652"/>
            <a:ext cx="7527979" cy="4521052"/>
            <a:chOff x="0" y="0"/>
            <a:chExt cx="10037305" cy="6028069"/>
          </a:xfrm>
        </p:grpSpPr>
        <p:grpSp>
          <p:nvGrpSpPr>
            <p:cNvPr id="17" name="Group 17"/>
            <p:cNvGrpSpPr>
              <a:grpSpLocks noChangeAspect="1"/>
            </p:cNvGrpSpPr>
            <p:nvPr/>
          </p:nvGrpSpPr>
          <p:grpSpPr>
            <a:xfrm>
              <a:off x="0" y="0"/>
              <a:ext cx="10037305" cy="6028069"/>
              <a:chOff x="0" y="0"/>
              <a:chExt cx="12952355" cy="7778750"/>
            </a:xfrm>
          </p:grpSpPr>
          <p:sp>
            <p:nvSpPr>
              <p:cNvPr id="18" name="Freeform 18"/>
              <p:cNvSpPr/>
              <p:nvPr/>
            </p:nvSpPr>
            <p:spPr>
              <a:xfrm>
                <a:off x="0" y="0"/>
                <a:ext cx="2048811" cy="3892550"/>
              </a:xfrm>
              <a:custGeom>
                <a:avLst/>
                <a:gdLst/>
                <a:ahLst/>
                <a:cxnLst/>
                <a:rect l="l" t="t" r="r" b="b"/>
                <a:pathLst>
                  <a:path w="2048811" h="3892550">
                    <a:moveTo>
                      <a:pt x="0" y="0"/>
                    </a:moveTo>
                    <a:lnTo>
                      <a:pt x="1737915" y="0"/>
                    </a:lnTo>
                    <a:lnTo>
                      <a:pt x="1737915" y="0"/>
                    </a:lnTo>
                    <a:cubicBezTo>
                      <a:pt x="1909618" y="0"/>
                      <a:pt x="2048811" y="139193"/>
                      <a:pt x="2048811" y="310896"/>
                    </a:cubicBezTo>
                    <a:lnTo>
                      <a:pt x="2048811" y="3581654"/>
                    </a:lnTo>
                    <a:cubicBezTo>
                      <a:pt x="2048811" y="3664109"/>
                      <a:pt x="2016056" y="3743186"/>
                      <a:pt x="1957752" y="3801490"/>
                    </a:cubicBezTo>
                    <a:cubicBezTo>
                      <a:pt x="1899447" y="3859795"/>
                      <a:pt x="1820370" y="3892550"/>
                      <a:pt x="1737915" y="3892550"/>
                    </a:cubicBezTo>
                    <a:lnTo>
                      <a:pt x="0" y="3892550"/>
                    </a:lnTo>
                    <a:close/>
                  </a:path>
                </a:pathLst>
              </a:custGeom>
              <a:solidFill>
                <a:srgbClr val="073C5C"/>
              </a:solidFill>
            </p:spPr>
            <p:txBody>
              <a:bodyPr/>
              <a:lstStyle/>
              <a:p>
                <a:endParaRPr lang="en-US"/>
              </a:p>
            </p:txBody>
          </p:sp>
          <p:sp>
            <p:nvSpPr>
              <p:cNvPr id="19" name="Freeform 19"/>
              <p:cNvSpPr/>
              <p:nvPr/>
            </p:nvSpPr>
            <p:spPr>
              <a:xfrm>
                <a:off x="0" y="3886200"/>
                <a:ext cx="12952355" cy="3892550"/>
              </a:xfrm>
              <a:custGeom>
                <a:avLst/>
                <a:gdLst/>
                <a:ahLst/>
                <a:cxnLst/>
                <a:rect l="l" t="t" r="r" b="b"/>
                <a:pathLst>
                  <a:path w="12952355" h="3892550">
                    <a:moveTo>
                      <a:pt x="0" y="0"/>
                    </a:moveTo>
                    <a:lnTo>
                      <a:pt x="12641459" y="0"/>
                    </a:lnTo>
                    <a:cubicBezTo>
                      <a:pt x="12723913" y="0"/>
                      <a:pt x="12802991" y="32755"/>
                      <a:pt x="12861296" y="91059"/>
                    </a:cubicBezTo>
                    <a:cubicBezTo>
                      <a:pt x="12919600" y="149363"/>
                      <a:pt x="12952355" y="228441"/>
                      <a:pt x="12952355" y="310896"/>
                    </a:cubicBezTo>
                    <a:lnTo>
                      <a:pt x="12952355" y="3581654"/>
                    </a:lnTo>
                    <a:cubicBezTo>
                      <a:pt x="12952355" y="3664109"/>
                      <a:pt x="12919600" y="3743187"/>
                      <a:pt x="12861296" y="3801491"/>
                    </a:cubicBezTo>
                    <a:cubicBezTo>
                      <a:pt x="12802991" y="3859795"/>
                      <a:pt x="12723913" y="3892550"/>
                      <a:pt x="12641459" y="3892550"/>
                    </a:cubicBezTo>
                    <a:lnTo>
                      <a:pt x="0" y="3892550"/>
                    </a:lnTo>
                    <a:close/>
                  </a:path>
                </a:pathLst>
              </a:custGeom>
              <a:solidFill>
                <a:srgbClr val="3FA6AA"/>
              </a:solidFill>
            </p:spPr>
            <p:txBody>
              <a:bodyPr/>
              <a:lstStyle/>
              <a:p>
                <a:endParaRPr lang="en-US"/>
              </a:p>
            </p:txBody>
          </p:sp>
        </p:grpSp>
      </p:grpSp>
      <p:sp>
        <p:nvSpPr>
          <p:cNvPr id="20" name="Freeform 20"/>
          <p:cNvSpPr/>
          <p:nvPr/>
        </p:nvSpPr>
        <p:spPr>
          <a:xfrm flipH="1">
            <a:off x="12736863" y="3347837"/>
            <a:ext cx="3508371" cy="3017199"/>
          </a:xfrm>
          <a:custGeom>
            <a:avLst/>
            <a:gdLst/>
            <a:ahLst/>
            <a:cxnLst/>
            <a:rect l="l" t="t" r="r" b="b"/>
            <a:pathLst>
              <a:path w="3508371" h="3017199">
                <a:moveTo>
                  <a:pt x="3508371" y="0"/>
                </a:moveTo>
                <a:lnTo>
                  <a:pt x="0" y="0"/>
                </a:lnTo>
                <a:lnTo>
                  <a:pt x="0" y="3017199"/>
                </a:lnTo>
                <a:lnTo>
                  <a:pt x="3508371" y="3017199"/>
                </a:lnTo>
                <a:lnTo>
                  <a:pt x="350837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TextBox 21"/>
          <p:cNvSpPr txBox="1"/>
          <p:nvPr/>
        </p:nvSpPr>
        <p:spPr>
          <a:xfrm>
            <a:off x="1597151" y="5758513"/>
            <a:ext cx="5937582" cy="3073850"/>
          </a:xfrm>
          <a:prstGeom prst="rect">
            <a:avLst/>
          </a:prstGeom>
        </p:spPr>
        <p:txBody>
          <a:bodyPr lIns="0" tIns="0" rIns="0" bIns="0" rtlCol="0" anchor="t">
            <a:spAutoFit/>
          </a:bodyPr>
          <a:lstStyle/>
          <a:p>
            <a:pPr algn="ctr">
              <a:lnSpc>
                <a:spcPts val="4875"/>
              </a:lnSpc>
            </a:pPr>
            <a:r>
              <a:rPr lang="en-US" sz="3482">
                <a:solidFill>
                  <a:srgbClr val="073C5C"/>
                </a:solidFill>
                <a:latin typeface="Montserrat 1"/>
              </a:rPr>
              <a:t>increase in the number of licensees that reported </a:t>
            </a:r>
            <a:r>
              <a:rPr lang="en-US" sz="3482">
                <a:solidFill>
                  <a:srgbClr val="073C5C"/>
                </a:solidFill>
                <a:latin typeface="Montserrat 1 Bold Italics"/>
              </a:rPr>
              <a:t>feeling emotionally drained every day </a:t>
            </a:r>
            <a:r>
              <a:rPr lang="en-US" sz="3482">
                <a:solidFill>
                  <a:srgbClr val="073C5C"/>
                </a:solidFill>
                <a:latin typeface="Montserrat 1"/>
              </a:rPr>
              <a:t>during the pandemic</a:t>
            </a:r>
          </a:p>
        </p:txBody>
      </p:sp>
      <p:sp>
        <p:nvSpPr>
          <p:cNvPr id="22" name="TextBox 22"/>
          <p:cNvSpPr txBox="1"/>
          <p:nvPr/>
        </p:nvSpPr>
        <p:spPr>
          <a:xfrm>
            <a:off x="1750489" y="3355119"/>
            <a:ext cx="5630905" cy="2697835"/>
          </a:xfrm>
          <a:prstGeom prst="rect">
            <a:avLst/>
          </a:prstGeom>
        </p:spPr>
        <p:txBody>
          <a:bodyPr lIns="0" tIns="0" rIns="0" bIns="0" rtlCol="0" anchor="t">
            <a:spAutoFit/>
          </a:bodyPr>
          <a:lstStyle/>
          <a:p>
            <a:pPr algn="ctr">
              <a:lnSpc>
                <a:spcPts val="22114"/>
              </a:lnSpc>
              <a:spcBef>
                <a:spcPct val="0"/>
              </a:spcBef>
            </a:pPr>
            <a:r>
              <a:rPr lang="en-US" sz="15796">
                <a:solidFill>
                  <a:srgbClr val="3FA6AA"/>
                </a:solidFill>
                <a:latin typeface="Montserrat 1"/>
              </a:rPr>
              <a:t>533%</a:t>
            </a:r>
          </a:p>
        </p:txBody>
      </p:sp>
      <p:sp>
        <p:nvSpPr>
          <p:cNvPr id="23" name="TextBox 23"/>
          <p:cNvSpPr txBox="1"/>
          <p:nvPr/>
        </p:nvSpPr>
        <p:spPr>
          <a:xfrm rot="5400000">
            <a:off x="8026994" y="4862200"/>
            <a:ext cx="1432752" cy="935355"/>
          </a:xfrm>
          <a:prstGeom prst="rect">
            <a:avLst/>
          </a:prstGeom>
        </p:spPr>
        <p:txBody>
          <a:bodyPr lIns="0" tIns="0" rIns="0" bIns="0" rtlCol="0" anchor="t">
            <a:spAutoFit/>
          </a:bodyPr>
          <a:lstStyle/>
          <a:p>
            <a:pPr algn="ctr">
              <a:lnSpc>
                <a:spcPts val="2520"/>
              </a:lnSpc>
            </a:pPr>
            <a:r>
              <a:rPr lang="en-US" sz="1800">
                <a:solidFill>
                  <a:srgbClr val="073C5C"/>
                </a:solidFill>
                <a:latin typeface="Montserrat 1"/>
              </a:rPr>
              <a:t>Prior to the COVID-19 Pandemic</a:t>
            </a:r>
          </a:p>
        </p:txBody>
      </p:sp>
      <p:sp>
        <p:nvSpPr>
          <p:cNvPr id="24" name="TextBox 24"/>
          <p:cNvSpPr txBox="1"/>
          <p:nvPr/>
        </p:nvSpPr>
        <p:spPr>
          <a:xfrm rot="5400000">
            <a:off x="8026994" y="7105526"/>
            <a:ext cx="1432752" cy="935355"/>
          </a:xfrm>
          <a:prstGeom prst="rect">
            <a:avLst/>
          </a:prstGeom>
        </p:spPr>
        <p:txBody>
          <a:bodyPr lIns="0" tIns="0" rIns="0" bIns="0" rtlCol="0" anchor="t">
            <a:spAutoFit/>
          </a:bodyPr>
          <a:lstStyle/>
          <a:p>
            <a:pPr algn="ctr">
              <a:lnSpc>
                <a:spcPts val="2520"/>
              </a:lnSpc>
            </a:pPr>
            <a:r>
              <a:rPr lang="en-US" sz="1800">
                <a:solidFill>
                  <a:srgbClr val="073C5C"/>
                </a:solidFill>
                <a:latin typeface="Montserrat 1"/>
              </a:rPr>
              <a:t>During the COVID-19 Pandemic</a:t>
            </a:r>
          </a:p>
        </p:txBody>
      </p:sp>
      <p:sp>
        <p:nvSpPr>
          <p:cNvPr id="25" name="TextBox 25"/>
          <p:cNvSpPr txBox="1"/>
          <p:nvPr/>
        </p:nvSpPr>
        <p:spPr>
          <a:xfrm>
            <a:off x="9587726" y="4933950"/>
            <a:ext cx="745093" cy="712470"/>
          </a:xfrm>
          <a:prstGeom prst="rect">
            <a:avLst/>
          </a:prstGeom>
        </p:spPr>
        <p:txBody>
          <a:bodyPr lIns="0" tIns="0" rIns="0" bIns="0" rtlCol="0" anchor="t">
            <a:spAutoFit/>
          </a:bodyPr>
          <a:lstStyle/>
          <a:p>
            <a:pPr>
              <a:lnSpc>
                <a:spcPts val="5879"/>
              </a:lnSpc>
            </a:pPr>
            <a:r>
              <a:rPr lang="en-US" sz="4199">
                <a:solidFill>
                  <a:srgbClr val="FFFFFF"/>
                </a:solidFill>
                <a:latin typeface="Montserrat 1"/>
              </a:rPr>
              <a:t>2%</a:t>
            </a:r>
          </a:p>
        </p:txBody>
      </p:sp>
      <p:sp>
        <p:nvSpPr>
          <p:cNvPr id="26" name="TextBox 26"/>
          <p:cNvSpPr txBox="1"/>
          <p:nvPr/>
        </p:nvSpPr>
        <p:spPr>
          <a:xfrm>
            <a:off x="12471314" y="7312219"/>
            <a:ext cx="936546" cy="712470"/>
          </a:xfrm>
          <a:prstGeom prst="rect">
            <a:avLst/>
          </a:prstGeom>
        </p:spPr>
        <p:txBody>
          <a:bodyPr lIns="0" tIns="0" rIns="0" bIns="0" rtlCol="0" anchor="t">
            <a:spAutoFit/>
          </a:bodyPr>
          <a:lstStyle/>
          <a:p>
            <a:pPr>
              <a:lnSpc>
                <a:spcPts val="5879"/>
              </a:lnSpc>
            </a:pPr>
            <a:r>
              <a:rPr lang="en-US" sz="4199">
                <a:solidFill>
                  <a:srgbClr val="FFFFFF"/>
                </a:solidFill>
                <a:latin typeface="Montserrat 1"/>
              </a:rPr>
              <a:t>15%</a:t>
            </a:r>
          </a:p>
        </p:txBody>
      </p:sp>
      <p:sp>
        <p:nvSpPr>
          <p:cNvPr id="27" name="TextBox 27"/>
          <p:cNvSpPr txBox="1"/>
          <p:nvPr/>
        </p:nvSpPr>
        <p:spPr>
          <a:xfrm>
            <a:off x="12819700" y="3712851"/>
            <a:ext cx="3342696" cy="1913816"/>
          </a:xfrm>
          <a:prstGeom prst="rect">
            <a:avLst/>
          </a:prstGeom>
        </p:spPr>
        <p:txBody>
          <a:bodyPr lIns="0" tIns="0" rIns="0" bIns="0" rtlCol="0" anchor="t">
            <a:spAutoFit/>
          </a:bodyPr>
          <a:lstStyle/>
          <a:p>
            <a:pPr algn="ctr">
              <a:lnSpc>
                <a:spcPts val="3807"/>
              </a:lnSpc>
            </a:pPr>
            <a:r>
              <a:rPr lang="en-US" sz="2719">
                <a:solidFill>
                  <a:srgbClr val="073C5C"/>
                </a:solidFill>
                <a:latin typeface="Montserrat 1 Bold Italics"/>
              </a:rPr>
              <a:t>15% of licensees indicated they felt emotionally drained every 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65752" y="607479"/>
            <a:ext cx="13144136" cy="1327152"/>
          </a:xfrm>
          <a:prstGeom prst="rect">
            <a:avLst/>
          </a:prstGeom>
        </p:spPr>
        <p:txBody>
          <a:bodyPr lIns="0" tIns="0" rIns="0" bIns="0" rtlCol="0" anchor="t">
            <a:spAutoFit/>
          </a:bodyPr>
          <a:lstStyle/>
          <a:p>
            <a:pPr algn="l">
              <a:lnSpc>
                <a:spcPts val="10624"/>
              </a:lnSpc>
            </a:pPr>
            <a:r>
              <a:rPr lang="en-US" sz="8499" spc="96">
                <a:solidFill>
                  <a:srgbClr val="FFFFFF"/>
                </a:solidFill>
                <a:latin typeface="Montserrat 1"/>
              </a:rPr>
              <a:t>Mental Health</a:t>
            </a:r>
          </a:p>
        </p:txBody>
      </p:sp>
      <p:sp>
        <p:nvSpPr>
          <p:cNvPr id="13" name="TextBox 13"/>
          <p:cNvSpPr txBox="1"/>
          <p:nvPr/>
        </p:nvSpPr>
        <p:spPr>
          <a:xfrm>
            <a:off x="3365752" y="1708568"/>
            <a:ext cx="12814887" cy="712470"/>
          </a:xfrm>
          <a:prstGeom prst="rect">
            <a:avLst/>
          </a:prstGeom>
        </p:spPr>
        <p:txBody>
          <a:bodyPr lIns="0" tIns="0" rIns="0" bIns="0" rtlCol="0" anchor="t">
            <a:spAutoFit/>
          </a:bodyPr>
          <a:lstStyle/>
          <a:p>
            <a:pPr>
              <a:lnSpc>
                <a:spcPts val="5880"/>
              </a:lnSpc>
            </a:pPr>
            <a:r>
              <a:rPr lang="en-US" sz="4200">
                <a:solidFill>
                  <a:srgbClr val="FEFFFF"/>
                </a:solidFill>
                <a:latin typeface="Montserrat 1 Bold"/>
              </a:rPr>
              <a:t>PRIOR TO VERSUS DURING THE PANDEMIC</a:t>
            </a:r>
          </a:p>
        </p:txBody>
      </p:sp>
      <p:grpSp>
        <p:nvGrpSpPr>
          <p:cNvPr id="14" name="Group 14"/>
          <p:cNvGrpSpPr/>
          <p:nvPr/>
        </p:nvGrpSpPr>
        <p:grpSpPr>
          <a:xfrm>
            <a:off x="2750152" y="3540446"/>
            <a:ext cx="8464404" cy="4698465"/>
            <a:chOff x="0" y="0"/>
            <a:chExt cx="11285872" cy="6264621"/>
          </a:xfrm>
        </p:grpSpPr>
        <p:sp>
          <p:nvSpPr>
            <p:cNvPr id="15" name="TextBox 15"/>
            <p:cNvSpPr txBox="1"/>
            <p:nvPr/>
          </p:nvSpPr>
          <p:spPr>
            <a:xfrm>
              <a:off x="21251" y="-38100"/>
              <a:ext cx="415321" cy="378303"/>
            </a:xfrm>
            <a:prstGeom prst="rect">
              <a:avLst/>
            </a:prstGeom>
          </p:spPr>
          <p:txBody>
            <a:bodyPr lIns="0" tIns="0" rIns="0" bIns="0" rtlCol="0" anchor="t">
              <a:spAutoFit/>
            </a:bodyPr>
            <a:lstStyle/>
            <a:p>
              <a:pPr algn="r">
                <a:lnSpc>
                  <a:spcPts val="2421"/>
                </a:lnSpc>
              </a:pPr>
              <a:r>
                <a:rPr lang="en-US" sz="1729">
                  <a:solidFill>
                    <a:srgbClr val="27324A"/>
                  </a:solidFill>
                  <a:latin typeface="Montserrat 1"/>
                </a:rPr>
                <a:t>75 </a:t>
              </a:r>
            </a:p>
          </p:txBody>
        </p:sp>
        <p:sp>
          <p:nvSpPr>
            <p:cNvPr id="16" name="TextBox 16"/>
            <p:cNvSpPr txBox="1"/>
            <p:nvPr/>
          </p:nvSpPr>
          <p:spPr>
            <a:xfrm>
              <a:off x="0" y="1936706"/>
              <a:ext cx="436573" cy="378303"/>
            </a:xfrm>
            <a:prstGeom prst="rect">
              <a:avLst/>
            </a:prstGeom>
          </p:spPr>
          <p:txBody>
            <a:bodyPr lIns="0" tIns="0" rIns="0" bIns="0" rtlCol="0" anchor="t">
              <a:spAutoFit/>
            </a:bodyPr>
            <a:lstStyle/>
            <a:p>
              <a:pPr algn="r">
                <a:lnSpc>
                  <a:spcPts val="2421"/>
                </a:lnSpc>
              </a:pPr>
              <a:r>
                <a:rPr lang="en-US" sz="1729">
                  <a:solidFill>
                    <a:srgbClr val="27324A"/>
                  </a:solidFill>
                  <a:latin typeface="Montserrat 1"/>
                </a:rPr>
                <a:t>50 </a:t>
              </a:r>
            </a:p>
          </p:txBody>
        </p:sp>
        <p:sp>
          <p:nvSpPr>
            <p:cNvPr id="17" name="TextBox 17"/>
            <p:cNvSpPr txBox="1"/>
            <p:nvPr/>
          </p:nvSpPr>
          <p:spPr>
            <a:xfrm>
              <a:off x="27548" y="3911512"/>
              <a:ext cx="409025" cy="378303"/>
            </a:xfrm>
            <a:prstGeom prst="rect">
              <a:avLst/>
            </a:prstGeom>
          </p:spPr>
          <p:txBody>
            <a:bodyPr lIns="0" tIns="0" rIns="0" bIns="0" rtlCol="0" anchor="t">
              <a:spAutoFit/>
            </a:bodyPr>
            <a:lstStyle/>
            <a:p>
              <a:pPr algn="r">
                <a:lnSpc>
                  <a:spcPts val="2421"/>
                </a:lnSpc>
              </a:pPr>
              <a:r>
                <a:rPr lang="en-US" sz="1729">
                  <a:solidFill>
                    <a:srgbClr val="27324A"/>
                  </a:solidFill>
                  <a:latin typeface="Montserrat 1"/>
                </a:rPr>
                <a:t>25 </a:t>
              </a:r>
            </a:p>
          </p:txBody>
        </p:sp>
        <p:sp>
          <p:nvSpPr>
            <p:cNvPr id="18" name="TextBox 18"/>
            <p:cNvSpPr txBox="1"/>
            <p:nvPr/>
          </p:nvSpPr>
          <p:spPr>
            <a:xfrm>
              <a:off x="165814" y="5886317"/>
              <a:ext cx="270759" cy="378303"/>
            </a:xfrm>
            <a:prstGeom prst="rect">
              <a:avLst/>
            </a:prstGeom>
          </p:spPr>
          <p:txBody>
            <a:bodyPr lIns="0" tIns="0" rIns="0" bIns="0" rtlCol="0" anchor="t">
              <a:spAutoFit/>
            </a:bodyPr>
            <a:lstStyle/>
            <a:p>
              <a:pPr algn="r">
                <a:lnSpc>
                  <a:spcPts val="2421"/>
                </a:lnSpc>
              </a:pPr>
              <a:r>
                <a:rPr lang="en-US" sz="1729">
                  <a:solidFill>
                    <a:srgbClr val="27324A"/>
                  </a:solidFill>
                  <a:latin typeface="Montserrat 1"/>
                </a:rPr>
                <a:t>0 </a:t>
              </a:r>
            </a:p>
          </p:txBody>
        </p:sp>
        <p:grpSp>
          <p:nvGrpSpPr>
            <p:cNvPr id="19" name="Group 19"/>
            <p:cNvGrpSpPr>
              <a:grpSpLocks noChangeAspect="1"/>
            </p:cNvGrpSpPr>
            <p:nvPr/>
          </p:nvGrpSpPr>
          <p:grpSpPr>
            <a:xfrm>
              <a:off x="583046" y="396584"/>
              <a:ext cx="10702826" cy="5697935"/>
              <a:chOff x="0" y="137039"/>
              <a:chExt cx="6476031" cy="3447688"/>
            </a:xfrm>
          </p:grpSpPr>
          <p:sp>
            <p:nvSpPr>
              <p:cNvPr id="20" name="Freeform 20"/>
              <p:cNvSpPr/>
              <p:nvPr/>
            </p:nvSpPr>
            <p:spPr>
              <a:xfrm>
                <a:off x="0" y="137039"/>
                <a:ext cx="3241190" cy="3447688"/>
              </a:xfrm>
              <a:custGeom>
                <a:avLst/>
                <a:gdLst/>
                <a:ahLst/>
                <a:cxnLst/>
                <a:rect l="l" t="t" r="r" b="b"/>
                <a:pathLst>
                  <a:path w="3241190" h="3447688">
                    <a:moveTo>
                      <a:pt x="0" y="3447688"/>
                    </a:moveTo>
                    <a:lnTo>
                      <a:pt x="0" y="258787"/>
                    </a:lnTo>
                    <a:cubicBezTo>
                      <a:pt x="0" y="115863"/>
                      <a:pt x="115863" y="0"/>
                      <a:pt x="258787" y="0"/>
                    </a:cubicBezTo>
                    <a:lnTo>
                      <a:pt x="2982403" y="0"/>
                    </a:lnTo>
                    <a:cubicBezTo>
                      <a:pt x="3051038" y="0"/>
                      <a:pt x="3116861" y="27265"/>
                      <a:pt x="3165393" y="75797"/>
                    </a:cubicBezTo>
                    <a:cubicBezTo>
                      <a:pt x="3213925" y="124329"/>
                      <a:pt x="3241190" y="190153"/>
                      <a:pt x="3241190" y="258787"/>
                    </a:cubicBezTo>
                    <a:lnTo>
                      <a:pt x="3241190" y="3447688"/>
                    </a:lnTo>
                    <a:close/>
                  </a:path>
                </a:pathLst>
              </a:custGeom>
              <a:solidFill>
                <a:srgbClr val="073C5C"/>
              </a:solidFill>
            </p:spPr>
            <p:txBody>
              <a:bodyPr/>
              <a:lstStyle/>
              <a:p>
                <a:endParaRPr lang="en-US"/>
              </a:p>
            </p:txBody>
          </p:sp>
          <p:sp>
            <p:nvSpPr>
              <p:cNvPr id="21" name="Freeform 21"/>
              <p:cNvSpPr/>
              <p:nvPr/>
            </p:nvSpPr>
            <p:spPr>
              <a:xfrm>
                <a:off x="3234840" y="1908768"/>
                <a:ext cx="3241190" cy="1675959"/>
              </a:xfrm>
              <a:custGeom>
                <a:avLst/>
                <a:gdLst/>
                <a:ahLst/>
                <a:cxnLst/>
                <a:rect l="l" t="t" r="r" b="b"/>
                <a:pathLst>
                  <a:path w="3241190" h="1675959">
                    <a:moveTo>
                      <a:pt x="0" y="1675959"/>
                    </a:moveTo>
                    <a:lnTo>
                      <a:pt x="0" y="258787"/>
                    </a:lnTo>
                    <a:cubicBezTo>
                      <a:pt x="0" y="115863"/>
                      <a:pt x="115863" y="0"/>
                      <a:pt x="258787" y="0"/>
                    </a:cubicBezTo>
                    <a:lnTo>
                      <a:pt x="2982403" y="0"/>
                    </a:lnTo>
                    <a:cubicBezTo>
                      <a:pt x="3051038" y="0"/>
                      <a:pt x="3116861" y="27265"/>
                      <a:pt x="3165394" y="75797"/>
                    </a:cubicBezTo>
                    <a:cubicBezTo>
                      <a:pt x="3213926" y="124329"/>
                      <a:pt x="3241191" y="190152"/>
                      <a:pt x="3241191" y="258787"/>
                    </a:cubicBezTo>
                    <a:lnTo>
                      <a:pt x="3241191" y="1675959"/>
                    </a:lnTo>
                    <a:close/>
                  </a:path>
                </a:pathLst>
              </a:custGeom>
              <a:solidFill>
                <a:srgbClr val="3FA6AA"/>
              </a:solidFill>
            </p:spPr>
            <p:txBody>
              <a:bodyPr/>
              <a:lstStyle/>
              <a:p>
                <a:endParaRPr lang="en-US"/>
              </a:p>
            </p:txBody>
          </p:sp>
        </p:grpSp>
      </p:grpSp>
      <p:sp>
        <p:nvSpPr>
          <p:cNvPr id="22" name="TextBox 22"/>
          <p:cNvSpPr txBox="1"/>
          <p:nvPr/>
        </p:nvSpPr>
        <p:spPr>
          <a:xfrm rot="-5400000">
            <a:off x="496200" y="5511209"/>
            <a:ext cx="3048296" cy="922593"/>
          </a:xfrm>
          <a:prstGeom prst="rect">
            <a:avLst/>
          </a:prstGeom>
        </p:spPr>
        <p:txBody>
          <a:bodyPr lIns="0" tIns="0" rIns="0" bIns="0" rtlCol="0" anchor="t">
            <a:spAutoFit/>
          </a:bodyPr>
          <a:lstStyle/>
          <a:p>
            <a:pPr algn="ctr">
              <a:lnSpc>
                <a:spcPts val="3748"/>
              </a:lnSpc>
            </a:pPr>
            <a:r>
              <a:rPr lang="en-US" sz="2677">
                <a:solidFill>
                  <a:srgbClr val="073C5C"/>
                </a:solidFill>
                <a:latin typeface="Montserrat 1"/>
              </a:rPr>
              <a:t>Number of Respondents</a:t>
            </a:r>
          </a:p>
        </p:txBody>
      </p:sp>
      <p:grpSp>
        <p:nvGrpSpPr>
          <p:cNvPr id="23" name="Group 23"/>
          <p:cNvGrpSpPr/>
          <p:nvPr/>
        </p:nvGrpSpPr>
        <p:grpSpPr>
          <a:xfrm>
            <a:off x="3161097" y="8719025"/>
            <a:ext cx="234688" cy="234688"/>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73C5C"/>
            </a:solidFill>
          </p:spPr>
          <p:txBody>
            <a:bodyPr/>
            <a:lstStyle/>
            <a:p>
              <a:endParaRPr lang="en-US"/>
            </a:p>
          </p:txBody>
        </p:sp>
      </p:grpSp>
      <p:grpSp>
        <p:nvGrpSpPr>
          <p:cNvPr id="25" name="Group 25"/>
          <p:cNvGrpSpPr/>
          <p:nvPr/>
        </p:nvGrpSpPr>
        <p:grpSpPr>
          <a:xfrm>
            <a:off x="7560101" y="8719025"/>
            <a:ext cx="234688" cy="234688"/>
            <a:chOff x="0" y="0"/>
            <a:chExt cx="1913890" cy="1913890"/>
          </a:xfrm>
        </p:grpSpPr>
        <p:sp>
          <p:nvSpPr>
            <p:cNvPr id="26" name="Freeform 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FA6AA"/>
            </a:solidFill>
          </p:spPr>
          <p:txBody>
            <a:bodyPr/>
            <a:lstStyle/>
            <a:p>
              <a:endParaRPr lang="en-US"/>
            </a:p>
          </p:txBody>
        </p:sp>
      </p:grpSp>
      <p:sp>
        <p:nvSpPr>
          <p:cNvPr id="27" name="TextBox 27"/>
          <p:cNvSpPr txBox="1"/>
          <p:nvPr/>
        </p:nvSpPr>
        <p:spPr>
          <a:xfrm>
            <a:off x="3453101" y="8614697"/>
            <a:ext cx="3495653"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Prior to the pandemic</a:t>
            </a:r>
          </a:p>
        </p:txBody>
      </p:sp>
      <p:sp>
        <p:nvSpPr>
          <p:cNvPr id="28" name="TextBox 28"/>
          <p:cNvSpPr txBox="1"/>
          <p:nvPr/>
        </p:nvSpPr>
        <p:spPr>
          <a:xfrm>
            <a:off x="7852105" y="8614697"/>
            <a:ext cx="3354581"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During the pandemic</a:t>
            </a:r>
          </a:p>
        </p:txBody>
      </p:sp>
      <p:sp>
        <p:nvSpPr>
          <p:cNvPr id="29" name="TextBox 29"/>
          <p:cNvSpPr txBox="1"/>
          <p:nvPr/>
        </p:nvSpPr>
        <p:spPr>
          <a:xfrm>
            <a:off x="11624131" y="4047719"/>
            <a:ext cx="5635169" cy="3588670"/>
          </a:xfrm>
          <a:prstGeom prst="rect">
            <a:avLst/>
          </a:prstGeom>
        </p:spPr>
        <p:txBody>
          <a:bodyPr lIns="0" tIns="0" rIns="0" bIns="0" rtlCol="0" anchor="t">
            <a:spAutoFit/>
          </a:bodyPr>
          <a:lstStyle/>
          <a:p>
            <a:pPr algn="ctr">
              <a:lnSpc>
                <a:spcPts val="5757"/>
              </a:lnSpc>
            </a:pPr>
            <a:r>
              <a:rPr lang="en-US" sz="3971">
                <a:solidFill>
                  <a:srgbClr val="073C5C"/>
                </a:solidFill>
                <a:latin typeface="Montserrat 1"/>
              </a:rPr>
              <a:t> Licensees who </a:t>
            </a:r>
            <a:r>
              <a:rPr lang="en-US" sz="3971">
                <a:solidFill>
                  <a:srgbClr val="073C5C"/>
                </a:solidFill>
                <a:latin typeface="Montserrat 1 Bold Italics"/>
              </a:rPr>
              <a:t>never </a:t>
            </a:r>
            <a:r>
              <a:rPr lang="en-US" sz="3971">
                <a:solidFill>
                  <a:srgbClr val="073C5C"/>
                </a:solidFill>
                <a:latin typeface="Montserrat 1"/>
              </a:rPr>
              <a:t>felt down, depressed, or hopeless </a:t>
            </a:r>
            <a:r>
              <a:rPr lang="en-US" sz="3971">
                <a:solidFill>
                  <a:srgbClr val="073C5C"/>
                </a:solidFill>
                <a:latin typeface="Montserrat 1 Bold"/>
              </a:rPr>
              <a:t>fell by more than half</a:t>
            </a:r>
            <a:r>
              <a:rPr lang="en-US" sz="3971">
                <a:solidFill>
                  <a:srgbClr val="073C5C"/>
                </a:solidFill>
                <a:latin typeface="Montserrat 1"/>
              </a:rPr>
              <a:t> after the pandemic began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grpSp>
        <p:nvGrpSpPr>
          <p:cNvPr id="4" name="Group 4"/>
          <p:cNvGrpSpPr/>
          <p:nvPr/>
        </p:nvGrpSpPr>
        <p:grpSpPr>
          <a:xfrm>
            <a:off x="2327457" y="3458844"/>
            <a:ext cx="5911668" cy="5078696"/>
            <a:chOff x="0" y="0"/>
            <a:chExt cx="1556983" cy="1337599"/>
          </a:xfrm>
        </p:grpSpPr>
        <p:sp>
          <p:nvSpPr>
            <p:cNvPr id="5" name="Freeform 5"/>
            <p:cNvSpPr/>
            <p:nvPr/>
          </p:nvSpPr>
          <p:spPr>
            <a:xfrm>
              <a:off x="0" y="0"/>
              <a:ext cx="1556983" cy="1337599"/>
            </a:xfrm>
            <a:custGeom>
              <a:avLst/>
              <a:gdLst/>
              <a:ahLst/>
              <a:cxnLst/>
              <a:rect l="l" t="t" r="r" b="b"/>
              <a:pathLst>
                <a:path w="1556983" h="1337599">
                  <a:moveTo>
                    <a:pt x="66790" y="0"/>
                  </a:moveTo>
                  <a:lnTo>
                    <a:pt x="1490193" y="0"/>
                  </a:lnTo>
                  <a:cubicBezTo>
                    <a:pt x="1507907" y="0"/>
                    <a:pt x="1524895" y="7037"/>
                    <a:pt x="1537420" y="19562"/>
                  </a:cubicBezTo>
                  <a:cubicBezTo>
                    <a:pt x="1549946" y="32088"/>
                    <a:pt x="1556983" y="49076"/>
                    <a:pt x="1556983" y="66790"/>
                  </a:cubicBezTo>
                  <a:lnTo>
                    <a:pt x="1556983" y="1270809"/>
                  </a:lnTo>
                  <a:cubicBezTo>
                    <a:pt x="1556983" y="1307696"/>
                    <a:pt x="1527080" y="1337599"/>
                    <a:pt x="1490193" y="1337599"/>
                  </a:cubicBezTo>
                  <a:lnTo>
                    <a:pt x="66790" y="1337599"/>
                  </a:lnTo>
                  <a:cubicBezTo>
                    <a:pt x="29903" y="1337599"/>
                    <a:pt x="0" y="1307696"/>
                    <a:pt x="0" y="1270809"/>
                  </a:cubicBezTo>
                  <a:lnTo>
                    <a:pt x="0" y="66790"/>
                  </a:lnTo>
                  <a:cubicBezTo>
                    <a:pt x="0" y="29903"/>
                    <a:pt x="29903" y="0"/>
                    <a:pt x="66790" y="0"/>
                  </a:cubicBezTo>
                  <a:close/>
                </a:path>
              </a:pathLst>
            </a:custGeom>
            <a:solidFill>
              <a:srgbClr val="073C5C"/>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grpSp>
        <p:nvGrpSpPr>
          <p:cNvPr id="8" name="Group 8"/>
          <p:cNvGrpSpPr/>
          <p:nvPr/>
        </p:nvGrpSpPr>
        <p:grpSpPr>
          <a:xfrm>
            <a:off x="13205134" y="9581717"/>
            <a:ext cx="4446665" cy="266700"/>
            <a:chOff x="0" y="0"/>
            <a:chExt cx="5928887" cy="355600"/>
          </a:xfrm>
        </p:grpSpPr>
        <p:sp>
          <p:nvSpPr>
            <p:cNvPr id="9" name="Freeform 9"/>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3" name="TextBox 13"/>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4" name="TextBox 14"/>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5" name="TextBox 15"/>
          <p:cNvSpPr txBox="1"/>
          <p:nvPr/>
        </p:nvSpPr>
        <p:spPr>
          <a:xfrm>
            <a:off x="3365752" y="607479"/>
            <a:ext cx="13144136" cy="1327152"/>
          </a:xfrm>
          <a:prstGeom prst="rect">
            <a:avLst/>
          </a:prstGeom>
        </p:spPr>
        <p:txBody>
          <a:bodyPr lIns="0" tIns="0" rIns="0" bIns="0" rtlCol="0" anchor="t">
            <a:spAutoFit/>
          </a:bodyPr>
          <a:lstStyle/>
          <a:p>
            <a:pPr algn="l">
              <a:lnSpc>
                <a:spcPts val="10624"/>
              </a:lnSpc>
            </a:pPr>
            <a:r>
              <a:rPr lang="en-US" sz="8499" spc="96">
                <a:solidFill>
                  <a:srgbClr val="FFFFFF"/>
                </a:solidFill>
                <a:latin typeface="Montserrat 1"/>
              </a:rPr>
              <a:t>Suicide Risk</a:t>
            </a:r>
          </a:p>
        </p:txBody>
      </p:sp>
      <p:sp>
        <p:nvSpPr>
          <p:cNvPr id="16" name="TextBox 16"/>
          <p:cNvSpPr txBox="1"/>
          <p:nvPr/>
        </p:nvSpPr>
        <p:spPr>
          <a:xfrm>
            <a:off x="3365752" y="1708568"/>
            <a:ext cx="12814887" cy="712470"/>
          </a:xfrm>
          <a:prstGeom prst="rect">
            <a:avLst/>
          </a:prstGeom>
        </p:spPr>
        <p:txBody>
          <a:bodyPr lIns="0" tIns="0" rIns="0" bIns="0" rtlCol="0" anchor="t">
            <a:spAutoFit/>
          </a:bodyPr>
          <a:lstStyle/>
          <a:p>
            <a:pPr>
              <a:lnSpc>
                <a:spcPts val="5880"/>
              </a:lnSpc>
            </a:pPr>
            <a:r>
              <a:rPr lang="en-US" sz="4200">
                <a:solidFill>
                  <a:srgbClr val="FEFFFF"/>
                </a:solidFill>
                <a:latin typeface="Montserrat 1 Bold"/>
              </a:rPr>
              <a:t>PRIOR TO VERSUS DURING THE PANDEMIC</a:t>
            </a:r>
          </a:p>
        </p:txBody>
      </p:sp>
      <p:grpSp>
        <p:nvGrpSpPr>
          <p:cNvPr id="17" name="Group 17"/>
          <p:cNvGrpSpPr/>
          <p:nvPr/>
        </p:nvGrpSpPr>
        <p:grpSpPr>
          <a:xfrm>
            <a:off x="9235106" y="4221907"/>
            <a:ext cx="8193786" cy="3072532"/>
            <a:chOff x="0" y="0"/>
            <a:chExt cx="10925048" cy="4096709"/>
          </a:xfrm>
        </p:grpSpPr>
        <p:sp>
          <p:nvSpPr>
            <p:cNvPr id="18" name="TextBox 18"/>
            <p:cNvSpPr txBox="1"/>
            <p:nvPr/>
          </p:nvSpPr>
          <p:spPr>
            <a:xfrm>
              <a:off x="0" y="3718406"/>
              <a:ext cx="193887" cy="378303"/>
            </a:xfrm>
            <a:prstGeom prst="rect">
              <a:avLst/>
            </a:prstGeom>
          </p:spPr>
          <p:txBody>
            <a:bodyPr lIns="0" tIns="0" rIns="0" bIns="0" rtlCol="0" anchor="t">
              <a:spAutoFit/>
            </a:bodyPr>
            <a:lstStyle/>
            <a:p>
              <a:pPr algn="ctr">
                <a:lnSpc>
                  <a:spcPts val="2421"/>
                </a:lnSpc>
              </a:pPr>
              <a:r>
                <a:rPr lang="en-US" sz="1729">
                  <a:solidFill>
                    <a:srgbClr val="27324A"/>
                  </a:solidFill>
                  <a:latin typeface="Montserrat 1"/>
                </a:rPr>
                <a:t>0</a:t>
              </a:r>
            </a:p>
          </p:txBody>
        </p:sp>
        <p:sp>
          <p:nvSpPr>
            <p:cNvPr id="19" name="TextBox 19"/>
            <p:cNvSpPr txBox="1"/>
            <p:nvPr/>
          </p:nvSpPr>
          <p:spPr>
            <a:xfrm>
              <a:off x="3578147" y="3718406"/>
              <a:ext cx="165814" cy="378303"/>
            </a:xfrm>
            <a:prstGeom prst="rect">
              <a:avLst/>
            </a:prstGeom>
          </p:spPr>
          <p:txBody>
            <a:bodyPr lIns="0" tIns="0" rIns="0" bIns="0" rtlCol="0" anchor="t">
              <a:spAutoFit/>
            </a:bodyPr>
            <a:lstStyle/>
            <a:p>
              <a:pPr algn="ctr">
                <a:lnSpc>
                  <a:spcPts val="2421"/>
                </a:lnSpc>
              </a:pPr>
              <a:r>
                <a:rPr lang="en-US" sz="1729">
                  <a:solidFill>
                    <a:srgbClr val="27324A"/>
                  </a:solidFill>
                  <a:latin typeface="Montserrat 1"/>
                </a:rPr>
                <a:t>5</a:t>
              </a:r>
            </a:p>
          </p:txBody>
        </p:sp>
        <p:sp>
          <p:nvSpPr>
            <p:cNvPr id="20" name="TextBox 20"/>
            <p:cNvSpPr txBox="1"/>
            <p:nvPr/>
          </p:nvSpPr>
          <p:spPr>
            <a:xfrm>
              <a:off x="7075355" y="3718406"/>
              <a:ext cx="299619" cy="378303"/>
            </a:xfrm>
            <a:prstGeom prst="rect">
              <a:avLst/>
            </a:prstGeom>
          </p:spPr>
          <p:txBody>
            <a:bodyPr lIns="0" tIns="0" rIns="0" bIns="0" rtlCol="0" anchor="t">
              <a:spAutoFit/>
            </a:bodyPr>
            <a:lstStyle/>
            <a:p>
              <a:pPr algn="ctr">
                <a:lnSpc>
                  <a:spcPts val="2421"/>
                </a:lnSpc>
              </a:pPr>
              <a:r>
                <a:rPr lang="en-US" sz="1729">
                  <a:solidFill>
                    <a:srgbClr val="27324A"/>
                  </a:solidFill>
                  <a:latin typeface="Montserrat 1"/>
                </a:rPr>
                <a:t>10</a:t>
              </a:r>
            </a:p>
          </p:txBody>
        </p:sp>
        <p:sp>
          <p:nvSpPr>
            <p:cNvPr id="21" name="TextBox 21"/>
            <p:cNvSpPr txBox="1"/>
            <p:nvPr/>
          </p:nvSpPr>
          <p:spPr>
            <a:xfrm>
              <a:off x="10653501" y="3718406"/>
              <a:ext cx="271546" cy="378303"/>
            </a:xfrm>
            <a:prstGeom prst="rect">
              <a:avLst/>
            </a:prstGeom>
          </p:spPr>
          <p:txBody>
            <a:bodyPr lIns="0" tIns="0" rIns="0" bIns="0" rtlCol="0" anchor="t">
              <a:spAutoFit/>
            </a:bodyPr>
            <a:lstStyle/>
            <a:p>
              <a:pPr algn="ctr">
                <a:lnSpc>
                  <a:spcPts val="2421"/>
                </a:lnSpc>
              </a:pPr>
              <a:r>
                <a:rPr lang="en-US" sz="1729">
                  <a:solidFill>
                    <a:srgbClr val="27324A"/>
                  </a:solidFill>
                  <a:latin typeface="Montserrat 1"/>
                </a:rPr>
                <a:t>15</a:t>
              </a:r>
            </a:p>
          </p:txBody>
        </p:sp>
        <p:grpSp>
          <p:nvGrpSpPr>
            <p:cNvPr id="22" name="Group 22"/>
            <p:cNvGrpSpPr>
              <a:grpSpLocks noChangeAspect="1"/>
            </p:cNvGrpSpPr>
            <p:nvPr/>
          </p:nvGrpSpPr>
          <p:grpSpPr>
            <a:xfrm>
              <a:off x="96943" y="0"/>
              <a:ext cx="7851537" cy="3620527"/>
              <a:chOff x="0" y="0"/>
              <a:chExt cx="4750782" cy="2190697"/>
            </a:xfrm>
          </p:grpSpPr>
          <p:sp>
            <p:nvSpPr>
              <p:cNvPr id="23" name="Freeform 23"/>
              <p:cNvSpPr/>
              <p:nvPr/>
            </p:nvSpPr>
            <p:spPr>
              <a:xfrm>
                <a:off x="0" y="0"/>
                <a:ext cx="3023225" cy="1098523"/>
              </a:xfrm>
              <a:custGeom>
                <a:avLst/>
                <a:gdLst/>
                <a:ahLst/>
                <a:cxnLst/>
                <a:rect l="l" t="t" r="r" b="b"/>
                <a:pathLst>
                  <a:path w="3023225" h="1098523">
                    <a:moveTo>
                      <a:pt x="0" y="0"/>
                    </a:moveTo>
                    <a:lnTo>
                      <a:pt x="2935851" y="0"/>
                    </a:lnTo>
                    <a:lnTo>
                      <a:pt x="2935851" y="0"/>
                    </a:lnTo>
                    <a:cubicBezTo>
                      <a:pt x="2959024" y="0"/>
                      <a:pt x="2981248" y="9205"/>
                      <a:pt x="2997634" y="25591"/>
                    </a:cubicBezTo>
                    <a:cubicBezTo>
                      <a:pt x="3014020" y="41977"/>
                      <a:pt x="3023225" y="64201"/>
                      <a:pt x="3023225" y="87374"/>
                    </a:cubicBezTo>
                    <a:lnTo>
                      <a:pt x="3023225" y="1011150"/>
                    </a:lnTo>
                    <a:cubicBezTo>
                      <a:pt x="3023225" y="1034323"/>
                      <a:pt x="3014020" y="1056546"/>
                      <a:pt x="2997634" y="1072932"/>
                    </a:cubicBezTo>
                    <a:cubicBezTo>
                      <a:pt x="2981248" y="1089318"/>
                      <a:pt x="2959024" y="1098523"/>
                      <a:pt x="2935851" y="1098523"/>
                    </a:cubicBezTo>
                    <a:lnTo>
                      <a:pt x="0" y="1098523"/>
                    </a:lnTo>
                    <a:close/>
                  </a:path>
                </a:pathLst>
              </a:custGeom>
              <a:solidFill>
                <a:srgbClr val="073C5C"/>
              </a:solidFill>
            </p:spPr>
            <p:txBody>
              <a:bodyPr/>
              <a:lstStyle/>
              <a:p>
                <a:endParaRPr lang="en-US"/>
              </a:p>
            </p:txBody>
          </p:sp>
          <p:sp>
            <p:nvSpPr>
              <p:cNvPr id="24" name="Freeform 24"/>
              <p:cNvSpPr/>
              <p:nvPr/>
            </p:nvSpPr>
            <p:spPr>
              <a:xfrm>
                <a:off x="0" y="1092173"/>
                <a:ext cx="4750782" cy="1098523"/>
              </a:xfrm>
              <a:custGeom>
                <a:avLst/>
                <a:gdLst/>
                <a:ahLst/>
                <a:cxnLst/>
                <a:rect l="l" t="t" r="r" b="b"/>
                <a:pathLst>
                  <a:path w="4750782" h="1098523">
                    <a:moveTo>
                      <a:pt x="0" y="0"/>
                    </a:moveTo>
                    <a:lnTo>
                      <a:pt x="4663408" y="0"/>
                    </a:lnTo>
                    <a:cubicBezTo>
                      <a:pt x="4686581" y="0"/>
                      <a:pt x="4708805" y="9206"/>
                      <a:pt x="4725191" y="25591"/>
                    </a:cubicBezTo>
                    <a:cubicBezTo>
                      <a:pt x="4741577" y="41977"/>
                      <a:pt x="4750782" y="64201"/>
                      <a:pt x="4750782" y="87374"/>
                    </a:cubicBezTo>
                    <a:lnTo>
                      <a:pt x="4750782" y="1011150"/>
                    </a:lnTo>
                    <a:cubicBezTo>
                      <a:pt x="4750782" y="1034323"/>
                      <a:pt x="4741577" y="1056547"/>
                      <a:pt x="4725191" y="1072933"/>
                    </a:cubicBezTo>
                    <a:cubicBezTo>
                      <a:pt x="4708805" y="1089318"/>
                      <a:pt x="4686581" y="1098524"/>
                      <a:pt x="4663408" y="1098524"/>
                    </a:cubicBezTo>
                    <a:lnTo>
                      <a:pt x="0" y="1098524"/>
                    </a:lnTo>
                    <a:close/>
                  </a:path>
                </a:pathLst>
              </a:custGeom>
              <a:solidFill>
                <a:srgbClr val="3FA6AA"/>
              </a:solidFill>
            </p:spPr>
            <p:txBody>
              <a:bodyPr/>
              <a:lstStyle/>
              <a:p>
                <a:endParaRPr lang="en-US"/>
              </a:p>
            </p:txBody>
          </p:sp>
        </p:grpSp>
      </p:grpSp>
      <p:grpSp>
        <p:nvGrpSpPr>
          <p:cNvPr id="25" name="Group 25"/>
          <p:cNvGrpSpPr/>
          <p:nvPr/>
        </p:nvGrpSpPr>
        <p:grpSpPr>
          <a:xfrm>
            <a:off x="9291741" y="7749026"/>
            <a:ext cx="234688" cy="234688"/>
            <a:chOff x="0" y="0"/>
            <a:chExt cx="1913890" cy="1913890"/>
          </a:xfrm>
        </p:grpSpPr>
        <p:sp>
          <p:nvSpPr>
            <p:cNvPr id="26" name="Freeform 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73C5C"/>
            </a:solidFill>
          </p:spPr>
          <p:txBody>
            <a:bodyPr/>
            <a:lstStyle/>
            <a:p>
              <a:endParaRPr lang="en-US"/>
            </a:p>
          </p:txBody>
        </p:sp>
      </p:grpSp>
      <p:grpSp>
        <p:nvGrpSpPr>
          <p:cNvPr id="27" name="Group 27"/>
          <p:cNvGrpSpPr/>
          <p:nvPr/>
        </p:nvGrpSpPr>
        <p:grpSpPr>
          <a:xfrm>
            <a:off x="13690745" y="7749026"/>
            <a:ext cx="234688" cy="234688"/>
            <a:chOff x="0" y="0"/>
            <a:chExt cx="1913890" cy="1913890"/>
          </a:xfrm>
        </p:grpSpPr>
        <p:sp>
          <p:nvSpPr>
            <p:cNvPr id="28" name="Freeform 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FA6AA"/>
            </a:solidFill>
          </p:spPr>
          <p:txBody>
            <a:bodyPr/>
            <a:lstStyle/>
            <a:p>
              <a:endParaRPr lang="en-US"/>
            </a:p>
          </p:txBody>
        </p:sp>
      </p:grpSp>
      <p:sp>
        <p:nvSpPr>
          <p:cNvPr id="29" name="TextBox 29"/>
          <p:cNvSpPr txBox="1"/>
          <p:nvPr/>
        </p:nvSpPr>
        <p:spPr>
          <a:xfrm>
            <a:off x="9583745" y="7644697"/>
            <a:ext cx="3495653"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Prior to the pandemic</a:t>
            </a:r>
          </a:p>
        </p:txBody>
      </p:sp>
      <p:sp>
        <p:nvSpPr>
          <p:cNvPr id="30" name="TextBox 30"/>
          <p:cNvSpPr txBox="1"/>
          <p:nvPr/>
        </p:nvSpPr>
        <p:spPr>
          <a:xfrm>
            <a:off x="13982749" y="7644697"/>
            <a:ext cx="3354581"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During the pandemic</a:t>
            </a:r>
          </a:p>
        </p:txBody>
      </p:sp>
      <p:grpSp>
        <p:nvGrpSpPr>
          <p:cNvPr id="31" name="Group 31"/>
          <p:cNvGrpSpPr/>
          <p:nvPr/>
        </p:nvGrpSpPr>
        <p:grpSpPr>
          <a:xfrm>
            <a:off x="2476259" y="4083936"/>
            <a:ext cx="5614064" cy="3828511"/>
            <a:chOff x="0" y="0"/>
            <a:chExt cx="7485419" cy="5104681"/>
          </a:xfrm>
        </p:grpSpPr>
        <p:sp>
          <p:nvSpPr>
            <p:cNvPr id="32" name="TextBox 32"/>
            <p:cNvSpPr txBox="1"/>
            <p:nvPr/>
          </p:nvSpPr>
          <p:spPr>
            <a:xfrm>
              <a:off x="0" y="95250"/>
              <a:ext cx="7482803" cy="2507763"/>
            </a:xfrm>
            <a:prstGeom prst="rect">
              <a:avLst/>
            </a:prstGeom>
          </p:spPr>
          <p:txBody>
            <a:bodyPr lIns="0" tIns="0" rIns="0" bIns="0" rtlCol="0" anchor="t">
              <a:spAutoFit/>
            </a:bodyPr>
            <a:lstStyle/>
            <a:p>
              <a:pPr algn="ctr">
                <a:lnSpc>
                  <a:spcPts val="14482"/>
                </a:lnSpc>
              </a:pPr>
              <a:r>
                <a:rPr lang="en-US" sz="12816">
                  <a:solidFill>
                    <a:srgbClr val="FFFFFF"/>
                  </a:solidFill>
                  <a:latin typeface="Montserrat 1 Bold"/>
                </a:rPr>
                <a:t>57%</a:t>
              </a:r>
            </a:p>
          </p:txBody>
        </p:sp>
        <p:sp>
          <p:nvSpPr>
            <p:cNvPr id="33" name="TextBox 33"/>
            <p:cNvSpPr txBox="1"/>
            <p:nvPr/>
          </p:nvSpPr>
          <p:spPr>
            <a:xfrm>
              <a:off x="0" y="2838290"/>
              <a:ext cx="7485419" cy="2266391"/>
            </a:xfrm>
            <a:prstGeom prst="rect">
              <a:avLst/>
            </a:prstGeom>
          </p:spPr>
          <p:txBody>
            <a:bodyPr lIns="0" tIns="0" rIns="0" bIns="0" rtlCol="0" anchor="t">
              <a:spAutoFit/>
            </a:bodyPr>
            <a:lstStyle/>
            <a:p>
              <a:pPr algn="ctr">
                <a:lnSpc>
                  <a:spcPts val="4586"/>
                </a:lnSpc>
              </a:pPr>
              <a:r>
                <a:rPr lang="en-US" sz="3163">
                  <a:solidFill>
                    <a:srgbClr val="FFFFFF"/>
                  </a:solidFill>
                  <a:latin typeface="Montserrat 1 Italics"/>
                </a:rPr>
                <a:t>Increase in thoughts of suicide among licensees during the pandemic</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65752" y="607479"/>
            <a:ext cx="13144136" cy="1327152"/>
          </a:xfrm>
          <a:prstGeom prst="rect">
            <a:avLst/>
          </a:prstGeom>
        </p:spPr>
        <p:txBody>
          <a:bodyPr lIns="0" tIns="0" rIns="0" bIns="0" rtlCol="0" anchor="t">
            <a:spAutoFit/>
          </a:bodyPr>
          <a:lstStyle/>
          <a:p>
            <a:pPr algn="l">
              <a:lnSpc>
                <a:spcPts val="10624"/>
              </a:lnSpc>
            </a:pPr>
            <a:r>
              <a:rPr lang="en-US" sz="8499" spc="96">
                <a:solidFill>
                  <a:srgbClr val="FFFFFF"/>
                </a:solidFill>
                <a:latin typeface="Montserrat 1"/>
              </a:rPr>
              <a:t>Substance Use</a:t>
            </a:r>
          </a:p>
        </p:txBody>
      </p:sp>
      <p:sp>
        <p:nvSpPr>
          <p:cNvPr id="13" name="TextBox 13"/>
          <p:cNvSpPr txBox="1"/>
          <p:nvPr/>
        </p:nvSpPr>
        <p:spPr>
          <a:xfrm>
            <a:off x="3365752" y="1708568"/>
            <a:ext cx="12814887" cy="712470"/>
          </a:xfrm>
          <a:prstGeom prst="rect">
            <a:avLst/>
          </a:prstGeom>
        </p:spPr>
        <p:txBody>
          <a:bodyPr lIns="0" tIns="0" rIns="0" bIns="0" rtlCol="0" anchor="t">
            <a:spAutoFit/>
          </a:bodyPr>
          <a:lstStyle/>
          <a:p>
            <a:pPr>
              <a:lnSpc>
                <a:spcPts val="5880"/>
              </a:lnSpc>
            </a:pPr>
            <a:r>
              <a:rPr lang="en-US" sz="4200">
                <a:solidFill>
                  <a:srgbClr val="FEFFFF"/>
                </a:solidFill>
                <a:latin typeface="Montserrat 1 Bold"/>
              </a:rPr>
              <a:t>PRIOR TO VERSUS DURING THE PANDEMIC</a:t>
            </a:r>
          </a:p>
        </p:txBody>
      </p:sp>
      <p:sp>
        <p:nvSpPr>
          <p:cNvPr id="14" name="TextBox 14"/>
          <p:cNvSpPr txBox="1"/>
          <p:nvPr/>
        </p:nvSpPr>
        <p:spPr>
          <a:xfrm>
            <a:off x="2229636" y="4031362"/>
            <a:ext cx="6914364" cy="3874135"/>
          </a:xfrm>
          <a:prstGeom prst="rect">
            <a:avLst/>
          </a:prstGeom>
        </p:spPr>
        <p:txBody>
          <a:bodyPr lIns="0" tIns="0" rIns="0" bIns="0" rtlCol="0" anchor="t">
            <a:spAutoFit/>
          </a:bodyPr>
          <a:lstStyle/>
          <a:p>
            <a:pPr>
              <a:lnSpc>
                <a:spcPts val="5119"/>
              </a:lnSpc>
            </a:pPr>
            <a:r>
              <a:rPr lang="en-US" sz="3999">
                <a:solidFill>
                  <a:srgbClr val="073C5C"/>
                </a:solidFill>
                <a:latin typeface="Montserrat 1"/>
              </a:rPr>
              <a:t>The number of licensees indicating that they were sometimes concerned about alcohol and substance use </a:t>
            </a:r>
            <a:r>
              <a:rPr lang="en-US" sz="3999">
                <a:solidFill>
                  <a:srgbClr val="073C5C"/>
                </a:solidFill>
                <a:latin typeface="Montserrat 1 Bold Italics"/>
              </a:rPr>
              <a:t>doubled </a:t>
            </a:r>
            <a:r>
              <a:rPr lang="en-US" sz="3999">
                <a:solidFill>
                  <a:srgbClr val="073C5C"/>
                </a:solidFill>
                <a:latin typeface="Montserrat 1"/>
              </a:rPr>
              <a:t>after the pandemic began. </a:t>
            </a:r>
          </a:p>
        </p:txBody>
      </p:sp>
      <p:grpSp>
        <p:nvGrpSpPr>
          <p:cNvPr id="15" name="Group 15"/>
          <p:cNvGrpSpPr/>
          <p:nvPr/>
        </p:nvGrpSpPr>
        <p:grpSpPr>
          <a:xfrm>
            <a:off x="9485854" y="4041299"/>
            <a:ext cx="8045589" cy="3864198"/>
            <a:chOff x="0" y="0"/>
            <a:chExt cx="10727452" cy="5152264"/>
          </a:xfrm>
        </p:grpSpPr>
        <p:grpSp>
          <p:nvGrpSpPr>
            <p:cNvPr id="16" name="Group 16"/>
            <p:cNvGrpSpPr>
              <a:grpSpLocks noChangeAspect="1"/>
            </p:cNvGrpSpPr>
            <p:nvPr/>
          </p:nvGrpSpPr>
          <p:grpSpPr>
            <a:xfrm>
              <a:off x="482213" y="143104"/>
              <a:ext cx="10245238" cy="4866057"/>
              <a:chOff x="0" y="0"/>
              <a:chExt cx="17093583" cy="8118733"/>
            </a:xfrm>
          </p:grpSpPr>
          <p:sp>
            <p:nvSpPr>
              <p:cNvPr id="17" name="Freeform 17"/>
              <p:cNvSpPr/>
              <p:nvPr/>
            </p:nvSpPr>
            <p:spPr>
              <a:xfrm>
                <a:off x="0" y="-6350"/>
                <a:ext cx="17093583" cy="12700"/>
              </a:xfrm>
              <a:custGeom>
                <a:avLst/>
                <a:gdLst/>
                <a:ahLst/>
                <a:cxnLst/>
                <a:rect l="l" t="t" r="r" b="b"/>
                <a:pathLst>
                  <a:path w="17093583" h="12700">
                    <a:moveTo>
                      <a:pt x="0" y="0"/>
                    </a:moveTo>
                    <a:lnTo>
                      <a:pt x="17093583" y="0"/>
                    </a:lnTo>
                    <a:lnTo>
                      <a:pt x="17093583" y="12700"/>
                    </a:lnTo>
                    <a:lnTo>
                      <a:pt x="0" y="12700"/>
                    </a:lnTo>
                    <a:close/>
                  </a:path>
                </a:pathLst>
              </a:custGeom>
              <a:solidFill>
                <a:srgbClr val="000000">
                  <a:alpha val="24706"/>
                </a:srgbClr>
              </a:solidFill>
            </p:spPr>
            <p:txBody>
              <a:bodyPr/>
              <a:lstStyle/>
              <a:p>
                <a:endParaRPr lang="en-US"/>
              </a:p>
            </p:txBody>
          </p:sp>
          <p:sp>
            <p:nvSpPr>
              <p:cNvPr id="18" name="Freeform 18"/>
              <p:cNvSpPr/>
              <p:nvPr/>
            </p:nvSpPr>
            <p:spPr>
              <a:xfrm>
                <a:off x="0" y="2699894"/>
                <a:ext cx="17093583" cy="12700"/>
              </a:xfrm>
              <a:custGeom>
                <a:avLst/>
                <a:gdLst/>
                <a:ahLst/>
                <a:cxnLst/>
                <a:rect l="l" t="t" r="r" b="b"/>
                <a:pathLst>
                  <a:path w="17093583" h="12700">
                    <a:moveTo>
                      <a:pt x="0" y="0"/>
                    </a:moveTo>
                    <a:lnTo>
                      <a:pt x="17093583" y="0"/>
                    </a:lnTo>
                    <a:lnTo>
                      <a:pt x="17093583" y="12700"/>
                    </a:lnTo>
                    <a:lnTo>
                      <a:pt x="0" y="12700"/>
                    </a:lnTo>
                    <a:close/>
                  </a:path>
                </a:pathLst>
              </a:custGeom>
              <a:solidFill>
                <a:srgbClr val="000000">
                  <a:alpha val="24706"/>
                </a:srgbClr>
              </a:solidFill>
            </p:spPr>
            <p:txBody>
              <a:bodyPr/>
              <a:lstStyle/>
              <a:p>
                <a:endParaRPr lang="en-US"/>
              </a:p>
            </p:txBody>
          </p:sp>
          <p:sp>
            <p:nvSpPr>
              <p:cNvPr id="19" name="Freeform 19"/>
              <p:cNvSpPr/>
              <p:nvPr/>
            </p:nvSpPr>
            <p:spPr>
              <a:xfrm>
                <a:off x="0" y="5406139"/>
                <a:ext cx="17093583" cy="12700"/>
              </a:xfrm>
              <a:custGeom>
                <a:avLst/>
                <a:gdLst/>
                <a:ahLst/>
                <a:cxnLst/>
                <a:rect l="l" t="t" r="r" b="b"/>
                <a:pathLst>
                  <a:path w="17093583" h="12700">
                    <a:moveTo>
                      <a:pt x="0" y="0"/>
                    </a:moveTo>
                    <a:lnTo>
                      <a:pt x="17093583" y="0"/>
                    </a:lnTo>
                    <a:lnTo>
                      <a:pt x="17093583" y="12700"/>
                    </a:lnTo>
                    <a:lnTo>
                      <a:pt x="0" y="12700"/>
                    </a:lnTo>
                    <a:close/>
                  </a:path>
                </a:pathLst>
              </a:custGeom>
              <a:solidFill>
                <a:srgbClr val="000000">
                  <a:alpha val="24706"/>
                </a:srgbClr>
              </a:solidFill>
            </p:spPr>
            <p:txBody>
              <a:bodyPr/>
              <a:lstStyle/>
              <a:p>
                <a:endParaRPr lang="en-US"/>
              </a:p>
            </p:txBody>
          </p:sp>
          <p:sp>
            <p:nvSpPr>
              <p:cNvPr id="20" name="Freeform 20"/>
              <p:cNvSpPr/>
              <p:nvPr/>
            </p:nvSpPr>
            <p:spPr>
              <a:xfrm>
                <a:off x="0" y="8112383"/>
                <a:ext cx="17093583" cy="12700"/>
              </a:xfrm>
              <a:custGeom>
                <a:avLst/>
                <a:gdLst/>
                <a:ahLst/>
                <a:cxnLst/>
                <a:rect l="l" t="t" r="r" b="b"/>
                <a:pathLst>
                  <a:path w="17093583" h="12700">
                    <a:moveTo>
                      <a:pt x="0" y="0"/>
                    </a:moveTo>
                    <a:lnTo>
                      <a:pt x="17093583" y="0"/>
                    </a:lnTo>
                    <a:lnTo>
                      <a:pt x="17093583" y="12700"/>
                    </a:lnTo>
                    <a:lnTo>
                      <a:pt x="0" y="12700"/>
                    </a:lnTo>
                    <a:close/>
                  </a:path>
                </a:pathLst>
              </a:custGeom>
              <a:solidFill>
                <a:srgbClr val="000000">
                  <a:alpha val="60000"/>
                </a:srgbClr>
              </a:solidFill>
            </p:spPr>
            <p:txBody>
              <a:bodyPr/>
              <a:lstStyle/>
              <a:p>
                <a:endParaRPr lang="en-US"/>
              </a:p>
            </p:txBody>
          </p:sp>
        </p:grpSp>
        <p:sp>
          <p:nvSpPr>
            <p:cNvPr id="21" name="TextBox 21"/>
            <p:cNvSpPr txBox="1"/>
            <p:nvPr/>
          </p:nvSpPr>
          <p:spPr>
            <a:xfrm>
              <a:off x="27117" y="-28575"/>
              <a:ext cx="333306" cy="314782"/>
            </a:xfrm>
            <a:prstGeom prst="rect">
              <a:avLst/>
            </a:prstGeom>
          </p:spPr>
          <p:txBody>
            <a:bodyPr lIns="0" tIns="0" rIns="0" bIns="0" rtlCol="0" anchor="t">
              <a:spAutoFit/>
            </a:bodyPr>
            <a:lstStyle/>
            <a:p>
              <a:pPr algn="r">
                <a:lnSpc>
                  <a:spcPts val="2013"/>
                </a:lnSpc>
              </a:pPr>
              <a:r>
                <a:rPr lang="en-US" sz="1438">
                  <a:solidFill>
                    <a:srgbClr val="000000"/>
                  </a:solidFill>
                  <a:latin typeface="Canva Sans"/>
                </a:rPr>
                <a:t>15 </a:t>
              </a:r>
            </a:p>
          </p:txBody>
        </p:sp>
        <p:sp>
          <p:nvSpPr>
            <p:cNvPr id="22" name="TextBox 22"/>
            <p:cNvSpPr txBox="1"/>
            <p:nvPr/>
          </p:nvSpPr>
          <p:spPr>
            <a:xfrm>
              <a:off x="0" y="1593444"/>
              <a:ext cx="360423" cy="314782"/>
            </a:xfrm>
            <a:prstGeom prst="rect">
              <a:avLst/>
            </a:prstGeom>
          </p:spPr>
          <p:txBody>
            <a:bodyPr lIns="0" tIns="0" rIns="0" bIns="0" rtlCol="0" anchor="t">
              <a:spAutoFit/>
            </a:bodyPr>
            <a:lstStyle/>
            <a:p>
              <a:pPr algn="r">
                <a:lnSpc>
                  <a:spcPts val="2013"/>
                </a:lnSpc>
              </a:pPr>
              <a:r>
                <a:rPr lang="en-US" sz="1438">
                  <a:solidFill>
                    <a:srgbClr val="000000"/>
                  </a:solidFill>
                  <a:latin typeface="Canva Sans"/>
                </a:rPr>
                <a:t>10 </a:t>
              </a:r>
            </a:p>
          </p:txBody>
        </p:sp>
        <p:sp>
          <p:nvSpPr>
            <p:cNvPr id="23" name="TextBox 23"/>
            <p:cNvSpPr txBox="1"/>
            <p:nvPr/>
          </p:nvSpPr>
          <p:spPr>
            <a:xfrm>
              <a:off x="156710" y="3215463"/>
              <a:ext cx="203713" cy="314782"/>
            </a:xfrm>
            <a:prstGeom prst="rect">
              <a:avLst/>
            </a:prstGeom>
          </p:spPr>
          <p:txBody>
            <a:bodyPr lIns="0" tIns="0" rIns="0" bIns="0" rtlCol="0" anchor="t">
              <a:spAutoFit/>
            </a:bodyPr>
            <a:lstStyle/>
            <a:p>
              <a:pPr algn="r">
                <a:lnSpc>
                  <a:spcPts val="2013"/>
                </a:lnSpc>
              </a:pPr>
              <a:r>
                <a:rPr lang="en-US" sz="1438">
                  <a:solidFill>
                    <a:srgbClr val="000000"/>
                  </a:solidFill>
                  <a:latin typeface="Canva Sans"/>
                </a:rPr>
                <a:t>5 </a:t>
              </a:r>
            </a:p>
          </p:txBody>
        </p:sp>
        <p:sp>
          <p:nvSpPr>
            <p:cNvPr id="24" name="TextBox 24"/>
            <p:cNvSpPr txBox="1"/>
            <p:nvPr/>
          </p:nvSpPr>
          <p:spPr>
            <a:xfrm>
              <a:off x="129592" y="4837482"/>
              <a:ext cx="230831" cy="314782"/>
            </a:xfrm>
            <a:prstGeom prst="rect">
              <a:avLst/>
            </a:prstGeom>
          </p:spPr>
          <p:txBody>
            <a:bodyPr lIns="0" tIns="0" rIns="0" bIns="0" rtlCol="0" anchor="t">
              <a:spAutoFit/>
            </a:bodyPr>
            <a:lstStyle/>
            <a:p>
              <a:pPr algn="r">
                <a:lnSpc>
                  <a:spcPts val="2013"/>
                </a:lnSpc>
              </a:pPr>
              <a:r>
                <a:rPr lang="en-US" sz="1438">
                  <a:solidFill>
                    <a:srgbClr val="000000"/>
                  </a:solidFill>
                  <a:latin typeface="Canva Sans"/>
                </a:rPr>
                <a:t>0 </a:t>
              </a:r>
            </a:p>
          </p:txBody>
        </p:sp>
        <p:grpSp>
          <p:nvGrpSpPr>
            <p:cNvPr id="25" name="Group 25"/>
            <p:cNvGrpSpPr>
              <a:grpSpLocks noChangeAspect="1"/>
            </p:cNvGrpSpPr>
            <p:nvPr/>
          </p:nvGrpSpPr>
          <p:grpSpPr>
            <a:xfrm>
              <a:off x="2795004" y="1108703"/>
              <a:ext cx="5619657" cy="3900458"/>
              <a:chOff x="3858756" y="1611047"/>
              <a:chExt cx="9376071" cy="6507687"/>
            </a:xfrm>
          </p:grpSpPr>
          <p:sp>
            <p:nvSpPr>
              <p:cNvPr id="26" name="Freeform 26"/>
              <p:cNvSpPr/>
              <p:nvPr/>
            </p:nvSpPr>
            <p:spPr>
              <a:xfrm>
                <a:off x="0" y="8118733"/>
                <a:ext cx="3833356" cy="0"/>
              </a:xfrm>
              <a:custGeom>
                <a:avLst/>
                <a:gdLst/>
                <a:ahLst/>
                <a:cxnLst/>
                <a:rect l="l" t="t" r="r" b="b"/>
                <a:pathLst>
                  <a:path w="3833356">
                    <a:moveTo>
                      <a:pt x="0" y="0"/>
                    </a:moveTo>
                    <a:lnTo>
                      <a:pt x="0" y="0"/>
                    </a:lnTo>
                    <a:lnTo>
                      <a:pt x="3833356" y="0"/>
                    </a:lnTo>
                    <a:lnTo>
                      <a:pt x="3833356" y="0"/>
                    </a:lnTo>
                    <a:close/>
                  </a:path>
                </a:pathLst>
              </a:custGeom>
              <a:solidFill>
                <a:srgbClr val="3FA6AA"/>
              </a:solidFill>
            </p:spPr>
            <p:txBody>
              <a:bodyPr/>
              <a:lstStyle/>
              <a:p>
                <a:endParaRPr lang="en-US"/>
              </a:p>
            </p:txBody>
          </p:sp>
          <p:sp>
            <p:nvSpPr>
              <p:cNvPr id="27" name="Freeform 27"/>
              <p:cNvSpPr/>
              <p:nvPr/>
            </p:nvSpPr>
            <p:spPr>
              <a:xfrm>
                <a:off x="9401470" y="1611047"/>
                <a:ext cx="3833356" cy="6507687"/>
              </a:xfrm>
              <a:custGeom>
                <a:avLst/>
                <a:gdLst/>
                <a:ahLst/>
                <a:cxnLst/>
                <a:rect l="l" t="t" r="r" b="b"/>
                <a:pathLst>
                  <a:path w="3833356" h="6507687">
                    <a:moveTo>
                      <a:pt x="0" y="6507686"/>
                    </a:moveTo>
                    <a:lnTo>
                      <a:pt x="0" y="306668"/>
                    </a:lnTo>
                    <a:cubicBezTo>
                      <a:pt x="0" y="225335"/>
                      <a:pt x="32310" y="147332"/>
                      <a:pt x="89821" y="89821"/>
                    </a:cubicBezTo>
                    <a:cubicBezTo>
                      <a:pt x="147333" y="32309"/>
                      <a:pt x="225335" y="0"/>
                      <a:pt x="306669" y="0"/>
                    </a:cubicBezTo>
                    <a:lnTo>
                      <a:pt x="3526688" y="0"/>
                    </a:lnTo>
                    <a:cubicBezTo>
                      <a:pt x="3696056" y="0"/>
                      <a:pt x="3833356" y="137300"/>
                      <a:pt x="3833356" y="306668"/>
                    </a:cubicBezTo>
                    <a:lnTo>
                      <a:pt x="3833356" y="6507686"/>
                    </a:lnTo>
                    <a:close/>
                  </a:path>
                </a:pathLst>
              </a:custGeom>
              <a:solidFill>
                <a:srgbClr val="3FA6AA"/>
              </a:solidFill>
            </p:spPr>
            <p:txBody>
              <a:bodyPr/>
              <a:lstStyle/>
              <a:p>
                <a:endParaRPr lang="en-US"/>
              </a:p>
            </p:txBody>
          </p:sp>
          <p:sp>
            <p:nvSpPr>
              <p:cNvPr id="28" name="Freeform 28"/>
              <p:cNvSpPr/>
              <p:nvPr/>
            </p:nvSpPr>
            <p:spPr>
              <a:xfrm>
                <a:off x="3858756" y="4858540"/>
                <a:ext cx="3833356" cy="3260193"/>
              </a:xfrm>
              <a:custGeom>
                <a:avLst/>
                <a:gdLst/>
                <a:ahLst/>
                <a:cxnLst/>
                <a:rect l="l" t="t" r="r" b="b"/>
                <a:pathLst>
                  <a:path w="3833356" h="3260193">
                    <a:moveTo>
                      <a:pt x="0" y="3260193"/>
                    </a:moveTo>
                    <a:lnTo>
                      <a:pt x="0" y="306668"/>
                    </a:lnTo>
                    <a:cubicBezTo>
                      <a:pt x="0" y="137300"/>
                      <a:pt x="137300" y="0"/>
                      <a:pt x="306669" y="0"/>
                    </a:cubicBezTo>
                    <a:lnTo>
                      <a:pt x="3526688" y="0"/>
                    </a:lnTo>
                    <a:cubicBezTo>
                      <a:pt x="3608022" y="0"/>
                      <a:pt x="3686024" y="32310"/>
                      <a:pt x="3743536" y="89821"/>
                    </a:cubicBezTo>
                    <a:cubicBezTo>
                      <a:pt x="3801047" y="147332"/>
                      <a:pt x="3833357" y="225335"/>
                      <a:pt x="3833357" y="306668"/>
                    </a:cubicBezTo>
                    <a:lnTo>
                      <a:pt x="3833357" y="3260193"/>
                    </a:lnTo>
                    <a:close/>
                  </a:path>
                </a:pathLst>
              </a:custGeom>
              <a:solidFill>
                <a:srgbClr val="073C5C"/>
              </a:solidFill>
            </p:spPr>
            <p:txBody>
              <a:bodyPr/>
              <a:lstStyle/>
              <a:p>
                <a:endParaRPr lang="en-US"/>
              </a:p>
            </p:txBody>
          </p:sp>
          <p:sp>
            <p:nvSpPr>
              <p:cNvPr id="29" name="Freeform 29"/>
              <p:cNvSpPr/>
              <p:nvPr/>
            </p:nvSpPr>
            <p:spPr>
              <a:xfrm>
                <a:off x="13260226" y="8118733"/>
                <a:ext cx="3833357" cy="0"/>
              </a:xfrm>
              <a:custGeom>
                <a:avLst/>
                <a:gdLst/>
                <a:ahLst/>
                <a:cxnLst/>
                <a:rect l="l" t="t" r="r" b="b"/>
                <a:pathLst>
                  <a:path w="3833357">
                    <a:moveTo>
                      <a:pt x="0" y="0"/>
                    </a:moveTo>
                    <a:lnTo>
                      <a:pt x="0" y="0"/>
                    </a:lnTo>
                    <a:lnTo>
                      <a:pt x="3833357" y="0"/>
                    </a:lnTo>
                    <a:lnTo>
                      <a:pt x="3833357" y="0"/>
                    </a:lnTo>
                    <a:close/>
                  </a:path>
                </a:pathLst>
              </a:custGeom>
              <a:solidFill>
                <a:srgbClr val="073C5C"/>
              </a:solidFill>
            </p:spPr>
            <p:txBody>
              <a:bodyPr/>
              <a:lstStyle/>
              <a:p>
                <a:endParaRPr lang="en-US"/>
              </a:p>
            </p:txBody>
          </p:sp>
        </p:grpSp>
      </p:grpSp>
      <p:grpSp>
        <p:nvGrpSpPr>
          <p:cNvPr id="30" name="Group 30"/>
          <p:cNvGrpSpPr/>
          <p:nvPr/>
        </p:nvGrpSpPr>
        <p:grpSpPr>
          <a:xfrm>
            <a:off x="9368510" y="8376467"/>
            <a:ext cx="234688" cy="234688"/>
            <a:chOff x="0" y="0"/>
            <a:chExt cx="1913890" cy="1913890"/>
          </a:xfrm>
        </p:grpSpPr>
        <p:sp>
          <p:nvSpPr>
            <p:cNvPr id="31" name="Freeform 3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73C5C"/>
            </a:solidFill>
          </p:spPr>
          <p:txBody>
            <a:bodyPr/>
            <a:lstStyle/>
            <a:p>
              <a:endParaRPr lang="en-US"/>
            </a:p>
          </p:txBody>
        </p:sp>
      </p:grpSp>
      <p:grpSp>
        <p:nvGrpSpPr>
          <p:cNvPr id="32" name="Group 32"/>
          <p:cNvGrpSpPr/>
          <p:nvPr/>
        </p:nvGrpSpPr>
        <p:grpSpPr>
          <a:xfrm>
            <a:off x="13767514" y="8376467"/>
            <a:ext cx="234688" cy="234688"/>
            <a:chOff x="0" y="0"/>
            <a:chExt cx="1913890" cy="1913890"/>
          </a:xfrm>
        </p:grpSpPr>
        <p:sp>
          <p:nvSpPr>
            <p:cNvPr id="33" name="Freeform 3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FA6AA"/>
            </a:solidFill>
          </p:spPr>
          <p:txBody>
            <a:bodyPr/>
            <a:lstStyle/>
            <a:p>
              <a:endParaRPr lang="en-US"/>
            </a:p>
          </p:txBody>
        </p:sp>
      </p:grpSp>
      <p:sp>
        <p:nvSpPr>
          <p:cNvPr id="34" name="TextBox 34"/>
          <p:cNvSpPr txBox="1"/>
          <p:nvPr/>
        </p:nvSpPr>
        <p:spPr>
          <a:xfrm>
            <a:off x="9660514" y="8272138"/>
            <a:ext cx="3495653"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Prior to the pandemic</a:t>
            </a:r>
          </a:p>
        </p:txBody>
      </p:sp>
      <p:sp>
        <p:nvSpPr>
          <p:cNvPr id="35" name="TextBox 35"/>
          <p:cNvSpPr txBox="1"/>
          <p:nvPr/>
        </p:nvSpPr>
        <p:spPr>
          <a:xfrm>
            <a:off x="14059518" y="8272138"/>
            <a:ext cx="3354581" cy="405246"/>
          </a:xfrm>
          <a:prstGeom prst="rect">
            <a:avLst/>
          </a:prstGeom>
        </p:spPr>
        <p:txBody>
          <a:bodyPr lIns="0" tIns="0" rIns="0" bIns="0" rtlCol="0" anchor="t">
            <a:spAutoFit/>
          </a:bodyPr>
          <a:lstStyle/>
          <a:p>
            <a:pPr>
              <a:lnSpc>
                <a:spcPts val="3388"/>
              </a:lnSpc>
            </a:pPr>
            <a:r>
              <a:rPr lang="en-US" sz="2420">
                <a:solidFill>
                  <a:srgbClr val="073C5C"/>
                </a:solidFill>
                <a:latin typeface="Montserrat 1"/>
              </a:rPr>
              <a:t>During the pandemic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72041" y="3949700"/>
            <a:ext cx="10743917" cy="2587624"/>
          </a:xfrm>
          <a:prstGeom prst="rect">
            <a:avLst/>
          </a:prstGeom>
        </p:spPr>
        <p:txBody>
          <a:bodyPr lIns="0" tIns="0" rIns="0" bIns="0" rtlCol="0" anchor="t">
            <a:spAutoFit/>
          </a:bodyPr>
          <a:lstStyle/>
          <a:p>
            <a:pPr algn="ctr">
              <a:lnSpc>
                <a:spcPts val="9999"/>
              </a:lnSpc>
            </a:pPr>
            <a:r>
              <a:rPr lang="en-US" sz="9999">
                <a:solidFill>
                  <a:srgbClr val="254E72"/>
                </a:solidFill>
                <a:latin typeface="Montserrat 1"/>
              </a:rPr>
              <a:t>Safety Sensitive Positions</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3326532" y="974509"/>
            <a:ext cx="13932768"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Safety-Sensitive Positions</a:t>
            </a:r>
          </a:p>
        </p:txBody>
      </p:sp>
      <p:sp>
        <p:nvSpPr>
          <p:cNvPr id="12" name="TextBox 12"/>
          <p:cNvSpPr txBox="1"/>
          <p:nvPr/>
        </p:nvSpPr>
        <p:spPr>
          <a:xfrm>
            <a:off x="2031596" y="3466928"/>
            <a:ext cx="15920431" cy="5081268"/>
          </a:xfrm>
          <a:prstGeom prst="rect">
            <a:avLst/>
          </a:prstGeom>
        </p:spPr>
        <p:txBody>
          <a:bodyPr lIns="0" tIns="0" rIns="0" bIns="0" rtlCol="0" anchor="t">
            <a:spAutoFit/>
          </a:bodyPr>
          <a:lstStyle/>
          <a:p>
            <a:pPr>
              <a:lnSpc>
                <a:spcPts val="5600"/>
              </a:lnSpc>
            </a:pPr>
            <a:r>
              <a:rPr lang="en-US" sz="4000">
                <a:solidFill>
                  <a:srgbClr val="073C5C"/>
                </a:solidFill>
                <a:latin typeface="Montserrat 1 Bold"/>
              </a:rPr>
              <a:t>All safety sensitive workers, by definition, have a responsibility to the public. </a:t>
            </a:r>
          </a:p>
          <a:p>
            <a:pPr>
              <a:lnSpc>
                <a:spcPts val="2100"/>
              </a:lnSpc>
            </a:pPr>
            <a:endParaRPr lang="en-US" sz="4000">
              <a:solidFill>
                <a:srgbClr val="073C5C"/>
              </a:solidFill>
              <a:latin typeface="Montserrat 1 Bold"/>
            </a:endParaRPr>
          </a:p>
          <a:p>
            <a:pPr>
              <a:lnSpc>
                <a:spcPts val="5460"/>
              </a:lnSpc>
            </a:pPr>
            <a:r>
              <a:rPr lang="en-US" sz="3900">
                <a:solidFill>
                  <a:srgbClr val="073C5C"/>
                </a:solidFill>
                <a:latin typeface="Montserrat 1"/>
              </a:rPr>
              <a:t>The extent of the effect on the public comes from these factors:</a:t>
            </a:r>
          </a:p>
          <a:p>
            <a:pPr marL="842025" lvl="1" indent="-421012">
              <a:lnSpc>
                <a:spcPts val="5460"/>
              </a:lnSpc>
              <a:buFont typeface="Arial"/>
              <a:buChar char="•"/>
            </a:pPr>
            <a:r>
              <a:rPr lang="en-US" sz="3900">
                <a:solidFill>
                  <a:srgbClr val="073C5C"/>
                </a:solidFill>
                <a:latin typeface="Montserrat 1"/>
              </a:rPr>
              <a:t>The size of the population safety-sensitive workers affect and the depth of the effect from potential impairment </a:t>
            </a:r>
          </a:p>
          <a:p>
            <a:pPr marL="842025" lvl="1" indent="-421012">
              <a:lnSpc>
                <a:spcPts val="5460"/>
              </a:lnSpc>
              <a:buFont typeface="Arial"/>
              <a:buChar char="•"/>
            </a:pPr>
            <a:r>
              <a:rPr lang="en-US" sz="3900">
                <a:solidFill>
                  <a:srgbClr val="073C5C"/>
                </a:solidFill>
                <a:latin typeface="Montserrat 1"/>
              </a:rPr>
              <a:t>The amount of public trust that is implied in that worker's occupation</a:t>
            </a:r>
          </a:p>
        </p:txBody>
      </p:sp>
      <p:sp>
        <p:nvSpPr>
          <p:cNvPr id="13" name="TextBox 13"/>
          <p:cNvSpPr txBox="1"/>
          <p:nvPr/>
        </p:nvSpPr>
        <p:spPr>
          <a:xfrm>
            <a:off x="3326532" y="9480118"/>
            <a:ext cx="15570206" cy="422272"/>
          </a:xfrm>
          <a:prstGeom prst="rect">
            <a:avLst/>
          </a:prstGeom>
        </p:spPr>
        <p:txBody>
          <a:bodyPr lIns="0" tIns="0" rIns="0" bIns="0" rtlCol="0" anchor="t">
            <a:spAutoFit/>
          </a:bodyPr>
          <a:lstStyle/>
          <a:p>
            <a:pPr>
              <a:lnSpc>
                <a:spcPts val="3500"/>
              </a:lnSpc>
            </a:pPr>
            <a:r>
              <a:rPr lang="en-US" sz="2500" u="sng">
                <a:solidFill>
                  <a:srgbClr val="073C5C"/>
                </a:solidFill>
                <a:latin typeface="Montserrat 1"/>
              </a:rPr>
              <a:t>ASAM Criteria</a:t>
            </a:r>
            <a:r>
              <a:rPr lang="en-US" sz="2500">
                <a:solidFill>
                  <a:srgbClr val="073C5C"/>
                </a:solidFill>
                <a:latin typeface="Montserrat 1"/>
              </a:rPr>
              <a:t>, Third Edition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14677" y="3391530"/>
            <a:ext cx="15177707" cy="4282437"/>
          </a:xfrm>
          <a:prstGeom prst="rect">
            <a:avLst/>
          </a:prstGeom>
        </p:spPr>
        <p:txBody>
          <a:bodyPr lIns="0" tIns="0" rIns="0" bIns="0" rtlCol="0" anchor="t">
            <a:spAutoFit/>
          </a:bodyPr>
          <a:lstStyle/>
          <a:p>
            <a:pPr marL="1036330" lvl="1" indent="-518165">
              <a:lnSpc>
                <a:spcPts val="8640"/>
              </a:lnSpc>
              <a:buFont typeface="Arial"/>
              <a:buChar char="•"/>
            </a:pPr>
            <a:r>
              <a:rPr lang="en-US" sz="4800">
                <a:solidFill>
                  <a:srgbClr val="073C5C"/>
                </a:solidFill>
                <a:latin typeface="Montserrat 1"/>
              </a:rPr>
              <a:t>Healthcare professionals</a:t>
            </a:r>
          </a:p>
          <a:p>
            <a:pPr marL="1036330" lvl="1" indent="-518165">
              <a:lnSpc>
                <a:spcPts val="8640"/>
              </a:lnSpc>
              <a:buFont typeface="Arial"/>
              <a:buChar char="•"/>
            </a:pPr>
            <a:r>
              <a:rPr lang="en-US" sz="4800">
                <a:solidFill>
                  <a:srgbClr val="073C5C"/>
                </a:solidFill>
                <a:latin typeface="Montserrat 1"/>
              </a:rPr>
              <a:t>Airline pilots</a:t>
            </a:r>
          </a:p>
          <a:p>
            <a:pPr marL="1036330" lvl="1" indent="-518165">
              <a:lnSpc>
                <a:spcPts val="8640"/>
              </a:lnSpc>
              <a:buFont typeface="Arial"/>
              <a:buChar char="•"/>
            </a:pPr>
            <a:r>
              <a:rPr lang="en-US" sz="4800">
                <a:solidFill>
                  <a:srgbClr val="073C5C"/>
                </a:solidFill>
                <a:latin typeface="Montserrat 1"/>
              </a:rPr>
              <a:t>Police and fire department officers</a:t>
            </a:r>
          </a:p>
          <a:p>
            <a:pPr marL="1036330" lvl="1" indent="-518165">
              <a:lnSpc>
                <a:spcPts val="8640"/>
              </a:lnSpc>
              <a:buFont typeface="Arial"/>
              <a:buChar char="•"/>
            </a:pPr>
            <a:r>
              <a:rPr lang="en-US" sz="4800">
                <a:solidFill>
                  <a:srgbClr val="073C5C"/>
                </a:solidFill>
                <a:latin typeface="Montserrat 1"/>
              </a:rPr>
              <a:t>Attorneys </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26532" y="974509"/>
            <a:ext cx="13932768"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Safety-Sensitive Positions</a:t>
            </a:r>
          </a:p>
        </p:txBody>
      </p:sp>
      <p:sp>
        <p:nvSpPr>
          <p:cNvPr id="13" name="TextBox 13"/>
          <p:cNvSpPr txBox="1"/>
          <p:nvPr/>
        </p:nvSpPr>
        <p:spPr>
          <a:xfrm>
            <a:off x="3326532" y="9480118"/>
            <a:ext cx="15570206" cy="422272"/>
          </a:xfrm>
          <a:prstGeom prst="rect">
            <a:avLst/>
          </a:prstGeom>
        </p:spPr>
        <p:txBody>
          <a:bodyPr lIns="0" tIns="0" rIns="0" bIns="0" rtlCol="0" anchor="t">
            <a:spAutoFit/>
          </a:bodyPr>
          <a:lstStyle/>
          <a:p>
            <a:pPr>
              <a:lnSpc>
                <a:spcPts val="3500"/>
              </a:lnSpc>
            </a:pPr>
            <a:r>
              <a:rPr lang="en-US" sz="2500" u="sng">
                <a:solidFill>
                  <a:srgbClr val="073C5C"/>
                </a:solidFill>
                <a:latin typeface="Montserrat 1"/>
              </a:rPr>
              <a:t>ASAM Criteria</a:t>
            </a:r>
            <a:r>
              <a:rPr lang="en-US" sz="2500">
                <a:solidFill>
                  <a:srgbClr val="073C5C"/>
                </a:solidFill>
                <a:latin typeface="Montserrat 1"/>
              </a:rPr>
              <a:t>, Third Edition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3326532" y="974509"/>
            <a:ext cx="13932768"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Safety-Sensitive Positions</a:t>
            </a:r>
          </a:p>
        </p:txBody>
      </p:sp>
      <p:sp>
        <p:nvSpPr>
          <p:cNvPr id="12" name="TextBox 12"/>
          <p:cNvSpPr txBox="1"/>
          <p:nvPr/>
        </p:nvSpPr>
        <p:spPr>
          <a:xfrm>
            <a:off x="2336715" y="3376498"/>
            <a:ext cx="15315084" cy="5981063"/>
          </a:xfrm>
          <a:prstGeom prst="rect">
            <a:avLst/>
          </a:prstGeom>
        </p:spPr>
        <p:txBody>
          <a:bodyPr lIns="0" tIns="0" rIns="0" bIns="0" rtlCol="0" anchor="t">
            <a:spAutoFit/>
          </a:bodyPr>
          <a:lstStyle/>
          <a:p>
            <a:pPr>
              <a:lnSpc>
                <a:spcPts val="4760"/>
              </a:lnSpc>
            </a:pPr>
            <a:r>
              <a:rPr lang="en-US" sz="3400">
                <a:solidFill>
                  <a:srgbClr val="073C5C"/>
                </a:solidFill>
                <a:latin typeface="Montserrat 1"/>
              </a:rPr>
              <a:t>Safety-sensitive positions are unique because:</a:t>
            </a:r>
          </a:p>
          <a:p>
            <a:pPr marL="734077" lvl="1" indent="-367039">
              <a:lnSpc>
                <a:spcPts val="4760"/>
              </a:lnSpc>
              <a:buFont typeface="Arial"/>
              <a:buChar char="•"/>
            </a:pPr>
            <a:r>
              <a:rPr lang="en-US" sz="3400">
                <a:solidFill>
                  <a:srgbClr val="073C5C"/>
                </a:solidFill>
                <a:latin typeface="Montserrat 1"/>
              </a:rPr>
              <a:t>Some safety-sensitive workers have direct access to addicting substances. </a:t>
            </a:r>
          </a:p>
          <a:p>
            <a:pPr marL="734077" lvl="1" indent="-367039">
              <a:lnSpc>
                <a:spcPts val="4760"/>
              </a:lnSpc>
              <a:buFont typeface="Arial"/>
              <a:buChar char="•"/>
            </a:pPr>
            <a:r>
              <a:rPr lang="en-US" sz="3400">
                <a:solidFill>
                  <a:srgbClr val="073C5C"/>
                </a:solidFill>
                <a:latin typeface="Montserrat 1"/>
              </a:rPr>
              <a:t>Safety-sensitive workers do best when offered cohort-specific treatment.</a:t>
            </a:r>
          </a:p>
          <a:p>
            <a:pPr marL="734077" lvl="1" indent="-367039">
              <a:lnSpc>
                <a:spcPts val="4760"/>
              </a:lnSpc>
              <a:buFont typeface="Arial"/>
              <a:buChar char="•"/>
            </a:pPr>
            <a:r>
              <a:rPr lang="en-US" sz="3400">
                <a:solidFill>
                  <a:srgbClr val="073C5C"/>
                </a:solidFill>
                <a:latin typeface="Montserrat 1"/>
              </a:rPr>
              <a:t>Treatment of sufficient intensity and duration, along with therapeutic monitoring, has been shown to increase the sustained recovery rate from &lt;50% to as high as 90%. </a:t>
            </a:r>
          </a:p>
          <a:p>
            <a:pPr marL="734077" lvl="1" indent="-367039">
              <a:lnSpc>
                <a:spcPts val="4760"/>
              </a:lnSpc>
              <a:buFont typeface="Arial"/>
              <a:buChar char="•"/>
            </a:pPr>
            <a:r>
              <a:rPr lang="en-US" sz="3400">
                <a:solidFill>
                  <a:srgbClr val="073C5C"/>
                </a:solidFill>
                <a:latin typeface="Montserrat 1 Bold Italics"/>
              </a:rPr>
              <a:t>The healthcare professional’s well-being affects overall public welfare.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72041" y="4583113"/>
            <a:ext cx="10743917" cy="1320799"/>
          </a:xfrm>
          <a:prstGeom prst="rect">
            <a:avLst/>
          </a:prstGeom>
        </p:spPr>
        <p:txBody>
          <a:bodyPr lIns="0" tIns="0" rIns="0" bIns="0" rtlCol="0" anchor="t">
            <a:spAutoFit/>
          </a:bodyPr>
          <a:lstStyle/>
          <a:p>
            <a:pPr algn="ctr">
              <a:lnSpc>
                <a:spcPts val="9999"/>
              </a:lnSpc>
            </a:pPr>
            <a:r>
              <a:rPr lang="en-US" sz="9999">
                <a:solidFill>
                  <a:srgbClr val="254E72"/>
                </a:solidFill>
                <a:latin typeface="Montserrat 1"/>
              </a:rPr>
              <a:t>Seeking Help</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13205134" y="9581717"/>
            <a:ext cx="4446665" cy="266700"/>
            <a:chOff x="0" y="0"/>
            <a:chExt cx="5928887" cy="355600"/>
          </a:xfrm>
        </p:grpSpPr>
        <p:sp>
          <p:nvSpPr>
            <p:cNvPr id="3" name="Freeform 3"/>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7" name="TextBox 7"/>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8" name="TextBox 8"/>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9" name="Freeform 9"/>
          <p:cNvSpPr/>
          <p:nvPr/>
        </p:nvSpPr>
        <p:spPr>
          <a:xfrm>
            <a:off x="11841535" y="0"/>
            <a:ext cx="9693739" cy="10287000"/>
          </a:xfrm>
          <a:custGeom>
            <a:avLst/>
            <a:gdLst/>
            <a:ahLst/>
            <a:cxnLst/>
            <a:rect l="l" t="t" r="r" b="b"/>
            <a:pathLst>
              <a:path w="9693739" h="10287000">
                <a:moveTo>
                  <a:pt x="0" y="0"/>
                </a:moveTo>
                <a:lnTo>
                  <a:pt x="9693739" y="0"/>
                </a:lnTo>
                <a:lnTo>
                  <a:pt x="9693739" y="10287000"/>
                </a:lnTo>
                <a:lnTo>
                  <a:pt x="0" y="10287000"/>
                </a:lnTo>
                <a:lnTo>
                  <a:pt x="0" y="0"/>
                </a:lnTo>
                <a:close/>
              </a:path>
            </a:pathLst>
          </a:custGeom>
          <a:blipFill>
            <a:blip r:embed="rId9"/>
            <a:stretch>
              <a:fillRect l="-63261"/>
            </a:stretch>
          </a:blipFill>
        </p:spPr>
        <p:txBody>
          <a:bodyPr/>
          <a:lstStyle/>
          <a:p>
            <a:endParaRPr lang="en-US"/>
          </a:p>
        </p:txBody>
      </p:sp>
      <p:sp>
        <p:nvSpPr>
          <p:cNvPr id="10" name="TextBox 10"/>
          <p:cNvSpPr txBox="1"/>
          <p:nvPr/>
        </p:nvSpPr>
        <p:spPr>
          <a:xfrm>
            <a:off x="772803" y="5181600"/>
            <a:ext cx="10812835" cy="1693545"/>
          </a:xfrm>
          <a:prstGeom prst="rect">
            <a:avLst/>
          </a:prstGeom>
        </p:spPr>
        <p:txBody>
          <a:bodyPr lIns="0" tIns="0" rIns="0" bIns="0" rtlCol="0" anchor="t">
            <a:spAutoFit/>
          </a:bodyPr>
          <a:lstStyle/>
          <a:p>
            <a:pPr>
              <a:lnSpc>
                <a:spcPts val="4439"/>
              </a:lnSpc>
            </a:pPr>
            <a:r>
              <a:rPr lang="en-US" sz="3999" spc="-111">
                <a:solidFill>
                  <a:srgbClr val="073C5C"/>
                </a:solidFill>
                <a:latin typeface="Montserrat 1 Bold Italics"/>
              </a:rPr>
              <a:t>An overview of the safe haven program </a:t>
            </a:r>
          </a:p>
          <a:p>
            <a:pPr>
              <a:lnSpc>
                <a:spcPts val="4439"/>
              </a:lnSpc>
            </a:pPr>
            <a:r>
              <a:rPr lang="en-US" sz="3999" spc="-111">
                <a:solidFill>
                  <a:srgbClr val="073C5C"/>
                </a:solidFill>
                <a:latin typeface="Montserrat 1 Bold Italics"/>
              </a:rPr>
              <a:t>for licensees of the Board of Psychology</a:t>
            </a:r>
          </a:p>
          <a:p>
            <a:pPr>
              <a:lnSpc>
                <a:spcPts val="4439"/>
              </a:lnSpc>
            </a:pPr>
            <a:endParaRPr lang="en-US" sz="3999" spc="-111">
              <a:solidFill>
                <a:srgbClr val="073C5C"/>
              </a:solidFill>
              <a:latin typeface="Montserrat 1 Bold Italics"/>
            </a:endParaRPr>
          </a:p>
        </p:txBody>
      </p:sp>
      <p:sp>
        <p:nvSpPr>
          <p:cNvPr id="11" name="Freeform 11"/>
          <p:cNvSpPr/>
          <p:nvPr/>
        </p:nvSpPr>
        <p:spPr>
          <a:xfrm>
            <a:off x="772803" y="704187"/>
            <a:ext cx="7587900" cy="2598856"/>
          </a:xfrm>
          <a:custGeom>
            <a:avLst/>
            <a:gdLst/>
            <a:ahLst/>
            <a:cxnLst/>
            <a:rect l="l" t="t" r="r" b="b"/>
            <a:pathLst>
              <a:path w="7587900" h="2598856">
                <a:moveTo>
                  <a:pt x="0" y="0"/>
                </a:moveTo>
                <a:lnTo>
                  <a:pt x="7587900" y="0"/>
                </a:lnTo>
                <a:lnTo>
                  <a:pt x="7587900" y="2598856"/>
                </a:lnTo>
                <a:lnTo>
                  <a:pt x="0" y="2598856"/>
                </a:lnTo>
                <a:lnTo>
                  <a:pt x="0" y="0"/>
                </a:lnTo>
                <a:close/>
              </a:path>
            </a:pathLst>
          </a:custGeom>
          <a:blipFill>
            <a:blip r:embed="rId10"/>
            <a:stretch>
              <a:fillRect/>
            </a:stretch>
          </a:blipFill>
        </p:spPr>
        <p:txBody>
          <a:bodyPr/>
          <a:lstStyle/>
          <a:p>
            <a:endParaRPr lang="en-US"/>
          </a:p>
        </p:txBody>
      </p:sp>
      <p:sp>
        <p:nvSpPr>
          <p:cNvPr id="12" name="TextBox 12"/>
          <p:cNvSpPr txBox="1"/>
          <p:nvPr/>
        </p:nvSpPr>
        <p:spPr>
          <a:xfrm>
            <a:off x="772803" y="3593944"/>
            <a:ext cx="10812835" cy="1549556"/>
          </a:xfrm>
          <a:prstGeom prst="rect">
            <a:avLst/>
          </a:prstGeom>
        </p:spPr>
        <p:txBody>
          <a:bodyPr lIns="0" tIns="0" rIns="0" bIns="0" rtlCol="0" anchor="t">
            <a:spAutoFit/>
          </a:bodyPr>
          <a:lstStyle/>
          <a:p>
            <a:pPr>
              <a:lnSpc>
                <a:spcPts val="5859"/>
              </a:lnSpc>
            </a:pPr>
            <a:r>
              <a:rPr lang="en-US" sz="6300" spc="63">
                <a:solidFill>
                  <a:srgbClr val="073C5C"/>
                </a:solidFill>
                <a:latin typeface="Montserrat 1"/>
              </a:rPr>
              <a:t>When a Healthcare Professional Needs Help</a:t>
            </a:r>
          </a:p>
        </p:txBody>
      </p:sp>
      <p:sp>
        <p:nvSpPr>
          <p:cNvPr id="13" name="TextBox 13"/>
          <p:cNvSpPr txBox="1"/>
          <p:nvPr/>
        </p:nvSpPr>
        <p:spPr>
          <a:xfrm>
            <a:off x="772803" y="7309623"/>
            <a:ext cx="10812835" cy="2319719"/>
          </a:xfrm>
          <a:prstGeom prst="rect">
            <a:avLst/>
          </a:prstGeom>
        </p:spPr>
        <p:txBody>
          <a:bodyPr lIns="0" tIns="0" rIns="0" bIns="0" rtlCol="0" anchor="t">
            <a:spAutoFit/>
          </a:bodyPr>
          <a:lstStyle/>
          <a:p>
            <a:pPr>
              <a:lnSpc>
                <a:spcPts val="3774"/>
              </a:lnSpc>
            </a:pPr>
            <a:r>
              <a:rPr lang="en-US" sz="3400" spc="-95">
                <a:solidFill>
                  <a:srgbClr val="073C5C"/>
                </a:solidFill>
                <a:latin typeface="Montserrat 1"/>
              </a:rPr>
              <a:t>Presented by: </a:t>
            </a:r>
          </a:p>
          <a:p>
            <a:pPr>
              <a:lnSpc>
                <a:spcPts val="3774"/>
              </a:lnSpc>
            </a:pPr>
            <a:r>
              <a:rPr lang="en-US" sz="3400" spc="-95">
                <a:solidFill>
                  <a:srgbClr val="073C5C"/>
                </a:solidFill>
                <a:latin typeface="Montserrat 1"/>
              </a:rPr>
              <a:t>Richard N. Whitney, MD, DABAM, FASAM</a:t>
            </a:r>
          </a:p>
          <a:p>
            <a:pPr>
              <a:lnSpc>
                <a:spcPts val="2664"/>
              </a:lnSpc>
            </a:pPr>
            <a:endParaRPr lang="en-US" sz="3400" spc="-95">
              <a:solidFill>
                <a:srgbClr val="073C5C"/>
              </a:solidFill>
              <a:latin typeface="Montserrat 1"/>
            </a:endParaRPr>
          </a:p>
          <a:p>
            <a:pPr>
              <a:lnSpc>
                <a:spcPts val="2774"/>
              </a:lnSpc>
            </a:pPr>
            <a:endParaRPr lang="en-US" sz="3400" spc="-95">
              <a:solidFill>
                <a:srgbClr val="073C5C"/>
              </a:solidFill>
              <a:latin typeface="Montserrat 1"/>
            </a:endParaRPr>
          </a:p>
          <a:p>
            <a:pPr>
              <a:lnSpc>
                <a:spcPts val="2774"/>
              </a:lnSpc>
            </a:pPr>
            <a:r>
              <a:rPr lang="en-US" sz="2499" spc="-69">
                <a:solidFill>
                  <a:srgbClr val="073C5C"/>
                </a:solidFill>
                <a:latin typeface="Montserrat 1 Italics"/>
              </a:rPr>
              <a:t>1 Continuing Education credit in Ethics is approved </a:t>
            </a:r>
          </a:p>
          <a:p>
            <a:pPr>
              <a:lnSpc>
                <a:spcPts val="2774"/>
              </a:lnSpc>
            </a:pPr>
            <a:r>
              <a:rPr lang="en-US" sz="2499" spc="-69">
                <a:solidFill>
                  <a:srgbClr val="073C5C"/>
                </a:solidFill>
                <a:latin typeface="Montserrat 1 Italics"/>
              </a:rPr>
              <a:t>by the Board of Psychology for this course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sp>
        <p:nvSpPr>
          <p:cNvPr id="5" name="TextBox 5"/>
          <p:cNvSpPr txBox="1"/>
          <p:nvPr/>
        </p:nvSpPr>
        <p:spPr>
          <a:xfrm>
            <a:off x="3326532" y="974509"/>
            <a:ext cx="13333127"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Seeking Help</a:t>
            </a:r>
          </a:p>
        </p:txBody>
      </p:sp>
      <p:grpSp>
        <p:nvGrpSpPr>
          <p:cNvPr id="6" name="Group 6"/>
          <p:cNvGrpSpPr/>
          <p:nvPr/>
        </p:nvGrpSpPr>
        <p:grpSpPr>
          <a:xfrm>
            <a:off x="5607853" y="5894043"/>
            <a:ext cx="7072295" cy="2417879"/>
            <a:chOff x="0" y="0"/>
            <a:chExt cx="9429726" cy="3223838"/>
          </a:xfrm>
        </p:grpSpPr>
        <p:grpSp>
          <p:nvGrpSpPr>
            <p:cNvPr id="7" name="Group 7"/>
            <p:cNvGrpSpPr>
              <a:grpSpLocks noChangeAspect="1"/>
            </p:cNvGrpSpPr>
            <p:nvPr/>
          </p:nvGrpSpPr>
          <p:grpSpPr>
            <a:xfrm>
              <a:off x="0" y="0"/>
              <a:ext cx="9429726" cy="3223838"/>
              <a:chOff x="0" y="0"/>
              <a:chExt cx="6604000" cy="2257778"/>
            </a:xfrm>
          </p:grpSpPr>
          <p:sp>
            <p:nvSpPr>
              <p:cNvPr id="8" name="Freeform 8"/>
              <p:cNvSpPr/>
              <p:nvPr/>
            </p:nvSpPr>
            <p:spPr>
              <a:xfrm>
                <a:off x="12700" y="0"/>
                <a:ext cx="2578100" cy="2260600"/>
              </a:xfrm>
              <a:custGeom>
                <a:avLst/>
                <a:gdLst/>
                <a:ahLst/>
                <a:cxnLst/>
                <a:rect l="l" t="t" r="r" b="b"/>
                <a:pathLst>
                  <a:path w="2578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path>
                </a:pathLst>
              </a:custGeom>
              <a:solidFill>
                <a:srgbClr val="3FA6AA"/>
              </a:solidFill>
            </p:spPr>
            <p:txBody>
              <a:bodyPr/>
              <a:lstStyle/>
              <a:p>
                <a:endParaRPr lang="en-US"/>
              </a:p>
            </p:txBody>
          </p:sp>
          <p:sp>
            <p:nvSpPr>
              <p:cNvPr id="9" name="Freeform 9"/>
              <p:cNvSpPr/>
              <p:nvPr/>
            </p:nvSpPr>
            <p:spPr>
              <a:xfrm>
                <a:off x="2679700" y="0"/>
                <a:ext cx="3911600" cy="2260600"/>
              </a:xfrm>
              <a:custGeom>
                <a:avLst/>
                <a:gdLst/>
                <a:ahLst/>
                <a:cxnLst/>
                <a:rect l="l" t="t" r="r" b="b"/>
                <a:pathLst>
                  <a:path w="3911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path>
                </a:pathLst>
              </a:custGeom>
              <a:solidFill>
                <a:srgbClr val="073C5C"/>
              </a:solidFill>
            </p:spPr>
            <p:txBody>
              <a:bodyPr/>
              <a:lstStyle/>
              <a:p>
                <a:endParaRPr lang="en-US"/>
              </a:p>
            </p:txBody>
          </p:sp>
        </p:grpSp>
      </p:grpSp>
      <p:sp>
        <p:nvSpPr>
          <p:cNvPr id="10" name="TextBox 10"/>
          <p:cNvSpPr txBox="1"/>
          <p:nvPr/>
        </p:nvSpPr>
        <p:spPr>
          <a:xfrm>
            <a:off x="2942835" y="3940506"/>
            <a:ext cx="12402330" cy="1659255"/>
          </a:xfrm>
          <a:prstGeom prst="rect">
            <a:avLst/>
          </a:prstGeom>
        </p:spPr>
        <p:txBody>
          <a:bodyPr lIns="0" tIns="0" rIns="0" bIns="0" rtlCol="0" anchor="t">
            <a:spAutoFit/>
          </a:bodyPr>
          <a:lstStyle/>
          <a:p>
            <a:pPr algn="ctr">
              <a:lnSpc>
                <a:spcPts val="6719"/>
              </a:lnSpc>
            </a:pPr>
            <a:r>
              <a:rPr lang="en-US" sz="4799">
                <a:solidFill>
                  <a:srgbClr val="073C5C"/>
                </a:solidFill>
                <a:latin typeface="Montserrat 1 Bold Italics"/>
              </a:rPr>
              <a:t>Only </a:t>
            </a:r>
            <a:r>
              <a:rPr lang="en-US" sz="4799">
                <a:solidFill>
                  <a:srgbClr val="3FA6AA"/>
                </a:solidFill>
                <a:latin typeface="Montserrat 1 Bold Italics"/>
              </a:rPr>
              <a:t>2 in 5 </a:t>
            </a:r>
            <a:r>
              <a:rPr lang="en-US" sz="4799">
                <a:solidFill>
                  <a:srgbClr val="073C5C"/>
                </a:solidFill>
                <a:latin typeface="Montserrat 1 Bold Italics"/>
              </a:rPr>
              <a:t>licensees sought emotional support during the pandemic.</a:t>
            </a:r>
          </a:p>
        </p:txBody>
      </p:sp>
      <p:grpSp>
        <p:nvGrpSpPr>
          <p:cNvPr id="11" name="Group 11"/>
          <p:cNvGrpSpPr/>
          <p:nvPr/>
        </p:nvGrpSpPr>
        <p:grpSpPr>
          <a:xfrm>
            <a:off x="13205134" y="9581717"/>
            <a:ext cx="4446665" cy="266700"/>
            <a:chOff x="0" y="0"/>
            <a:chExt cx="5928887" cy="355600"/>
          </a:xfrm>
        </p:grpSpPr>
        <p:sp>
          <p:nvSpPr>
            <p:cNvPr id="12" name="Freeform 12"/>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6" name="TextBox 16"/>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7" name="TextBox 17"/>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14918" y="3476093"/>
            <a:ext cx="15177707" cy="4995671"/>
          </a:xfrm>
          <a:prstGeom prst="rect">
            <a:avLst/>
          </a:prstGeom>
        </p:spPr>
        <p:txBody>
          <a:bodyPr lIns="0" tIns="0" rIns="0" bIns="0" rtlCol="0" anchor="t">
            <a:spAutoFit/>
          </a:bodyPr>
          <a:lstStyle/>
          <a:p>
            <a:pPr marL="1036330" lvl="1" indent="-518165">
              <a:lnSpc>
                <a:spcPts val="6624"/>
              </a:lnSpc>
              <a:buFont typeface="Arial"/>
              <a:buChar char="•"/>
            </a:pPr>
            <a:r>
              <a:rPr lang="en-US" sz="4800">
                <a:solidFill>
                  <a:srgbClr val="073C5C"/>
                </a:solidFill>
                <a:latin typeface="Montserrat 1"/>
              </a:rPr>
              <a:t>Denial</a:t>
            </a:r>
          </a:p>
          <a:p>
            <a:pPr marL="1036330" lvl="1" indent="-518165">
              <a:lnSpc>
                <a:spcPts val="6624"/>
              </a:lnSpc>
              <a:buFont typeface="Arial"/>
              <a:buChar char="•"/>
            </a:pPr>
            <a:r>
              <a:rPr lang="en-US" sz="4800">
                <a:solidFill>
                  <a:srgbClr val="073C5C"/>
                </a:solidFill>
                <a:latin typeface="Montserrat 1"/>
              </a:rPr>
              <a:t>Fear of loss of employment</a:t>
            </a:r>
          </a:p>
          <a:p>
            <a:pPr marL="1036330" lvl="1" indent="-518165">
              <a:lnSpc>
                <a:spcPts val="6624"/>
              </a:lnSpc>
              <a:buFont typeface="Arial"/>
              <a:buChar char="•"/>
            </a:pPr>
            <a:r>
              <a:rPr lang="en-US" sz="4800">
                <a:solidFill>
                  <a:srgbClr val="073C5C"/>
                </a:solidFill>
                <a:latin typeface="Montserrat 1"/>
              </a:rPr>
              <a:t>Fear of loss of licensure</a:t>
            </a:r>
          </a:p>
          <a:p>
            <a:pPr marL="1036330" lvl="1" indent="-518165">
              <a:lnSpc>
                <a:spcPts val="6624"/>
              </a:lnSpc>
              <a:buFont typeface="Arial"/>
              <a:buChar char="•"/>
            </a:pPr>
            <a:r>
              <a:rPr lang="en-US" sz="4800">
                <a:solidFill>
                  <a:srgbClr val="073C5C"/>
                </a:solidFill>
                <a:latin typeface="Montserrat 1"/>
              </a:rPr>
              <a:t>Fear of financial loss</a:t>
            </a:r>
          </a:p>
          <a:p>
            <a:pPr marL="1036330" lvl="1" indent="-518165">
              <a:lnSpc>
                <a:spcPts val="6624"/>
              </a:lnSpc>
              <a:buFont typeface="Arial"/>
              <a:buChar char="•"/>
            </a:pPr>
            <a:r>
              <a:rPr lang="en-US" sz="4800">
                <a:solidFill>
                  <a:srgbClr val="073C5C"/>
                </a:solidFill>
                <a:latin typeface="Montserrat 1"/>
              </a:rPr>
              <a:t>Fear of loss of professional reputation</a:t>
            </a:r>
          </a:p>
          <a:p>
            <a:pPr marL="1036330" lvl="1" indent="-518165">
              <a:lnSpc>
                <a:spcPts val="6624"/>
              </a:lnSpc>
              <a:buFont typeface="Arial"/>
              <a:buChar char="•"/>
            </a:pPr>
            <a:r>
              <a:rPr lang="en-US" sz="4800">
                <a:solidFill>
                  <a:srgbClr val="073C5C"/>
                </a:solidFill>
                <a:latin typeface="Montserrat 1"/>
              </a:rPr>
              <a:t>Uncertainty as how and where to seek help</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583983"/>
            <a:ext cx="14341204" cy="1965325"/>
          </a:xfrm>
          <a:prstGeom prst="rect">
            <a:avLst/>
          </a:prstGeom>
        </p:spPr>
        <p:txBody>
          <a:bodyPr lIns="0" tIns="0" rIns="0" bIns="0" rtlCol="0" anchor="t">
            <a:spAutoFit/>
          </a:bodyPr>
          <a:lstStyle/>
          <a:p>
            <a:pPr>
              <a:lnSpc>
                <a:spcPts val="7699"/>
              </a:lnSpc>
            </a:pPr>
            <a:r>
              <a:rPr lang="en-US" sz="6999" spc="69">
                <a:solidFill>
                  <a:srgbClr val="FEFFFF"/>
                </a:solidFill>
                <a:latin typeface="Montserrat 1"/>
              </a:rPr>
              <a:t>Primary Reasons Healthcare Professionals Do Not Seek Help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65651" y="4222274"/>
            <a:ext cx="5066414" cy="4572000"/>
            <a:chOff x="0" y="0"/>
            <a:chExt cx="1713824" cy="1546578"/>
          </a:xfrm>
        </p:grpSpPr>
        <p:sp>
          <p:nvSpPr>
            <p:cNvPr id="4" name="Freeform 4"/>
            <p:cNvSpPr/>
            <p:nvPr/>
          </p:nvSpPr>
          <p:spPr>
            <a:xfrm>
              <a:off x="0" y="0"/>
              <a:ext cx="1713824" cy="1546578"/>
            </a:xfrm>
            <a:custGeom>
              <a:avLst/>
              <a:gdLst/>
              <a:ahLst/>
              <a:cxnLst/>
              <a:rect l="l" t="t" r="r" b="b"/>
              <a:pathLst>
                <a:path w="1713824" h="1546578">
                  <a:moveTo>
                    <a:pt x="0" y="0"/>
                  </a:moveTo>
                  <a:lnTo>
                    <a:pt x="1713824" y="0"/>
                  </a:lnTo>
                  <a:lnTo>
                    <a:pt x="1713824" y="1546578"/>
                  </a:lnTo>
                  <a:lnTo>
                    <a:pt x="0" y="1546578"/>
                  </a:lnTo>
                  <a:close/>
                </a:path>
              </a:pathLst>
            </a:custGeom>
            <a:solidFill>
              <a:srgbClr val="254E72"/>
            </a:solidFill>
          </p:spPr>
          <p:txBody>
            <a:bodyPr/>
            <a:lstStyle/>
            <a:p>
              <a:endParaRPr lang="en-US"/>
            </a:p>
          </p:txBody>
        </p:sp>
      </p:grpSp>
      <p:grpSp>
        <p:nvGrpSpPr>
          <p:cNvPr id="5" name="Group 5"/>
          <p:cNvGrpSpPr/>
          <p:nvPr/>
        </p:nvGrpSpPr>
        <p:grpSpPr>
          <a:xfrm>
            <a:off x="6610793" y="4222274"/>
            <a:ext cx="5066414" cy="4572000"/>
            <a:chOff x="0" y="0"/>
            <a:chExt cx="1713824" cy="1546578"/>
          </a:xfrm>
        </p:grpSpPr>
        <p:sp>
          <p:nvSpPr>
            <p:cNvPr id="6" name="Freeform 6"/>
            <p:cNvSpPr/>
            <p:nvPr/>
          </p:nvSpPr>
          <p:spPr>
            <a:xfrm>
              <a:off x="0" y="0"/>
              <a:ext cx="1713824" cy="1546578"/>
            </a:xfrm>
            <a:custGeom>
              <a:avLst/>
              <a:gdLst/>
              <a:ahLst/>
              <a:cxnLst/>
              <a:rect l="l" t="t" r="r" b="b"/>
              <a:pathLst>
                <a:path w="1713824" h="1546578">
                  <a:moveTo>
                    <a:pt x="0" y="0"/>
                  </a:moveTo>
                  <a:lnTo>
                    <a:pt x="1713824" y="0"/>
                  </a:lnTo>
                  <a:lnTo>
                    <a:pt x="1713824" y="1546578"/>
                  </a:lnTo>
                  <a:lnTo>
                    <a:pt x="0" y="1546578"/>
                  </a:lnTo>
                  <a:close/>
                </a:path>
              </a:pathLst>
            </a:custGeom>
            <a:solidFill>
              <a:srgbClr val="254E72"/>
            </a:solidFill>
          </p:spPr>
          <p:txBody>
            <a:bodyPr/>
            <a:lstStyle/>
            <a:p>
              <a:endParaRPr lang="en-US"/>
            </a:p>
          </p:txBody>
        </p:sp>
      </p:grpSp>
      <p:grpSp>
        <p:nvGrpSpPr>
          <p:cNvPr id="7" name="Group 7"/>
          <p:cNvGrpSpPr/>
          <p:nvPr/>
        </p:nvGrpSpPr>
        <p:grpSpPr>
          <a:xfrm>
            <a:off x="12192886" y="4222274"/>
            <a:ext cx="5066414" cy="4572000"/>
            <a:chOff x="0" y="0"/>
            <a:chExt cx="1713824" cy="1546578"/>
          </a:xfrm>
        </p:grpSpPr>
        <p:sp>
          <p:nvSpPr>
            <p:cNvPr id="8" name="Freeform 8"/>
            <p:cNvSpPr/>
            <p:nvPr/>
          </p:nvSpPr>
          <p:spPr>
            <a:xfrm>
              <a:off x="0" y="0"/>
              <a:ext cx="1713824" cy="1546578"/>
            </a:xfrm>
            <a:custGeom>
              <a:avLst/>
              <a:gdLst/>
              <a:ahLst/>
              <a:cxnLst/>
              <a:rect l="l" t="t" r="r" b="b"/>
              <a:pathLst>
                <a:path w="1713824" h="1546578">
                  <a:moveTo>
                    <a:pt x="0" y="0"/>
                  </a:moveTo>
                  <a:lnTo>
                    <a:pt x="1713824" y="0"/>
                  </a:lnTo>
                  <a:lnTo>
                    <a:pt x="1713824" y="1546578"/>
                  </a:lnTo>
                  <a:lnTo>
                    <a:pt x="0" y="1546578"/>
                  </a:lnTo>
                  <a:close/>
                </a:path>
              </a:pathLst>
            </a:custGeom>
            <a:solidFill>
              <a:srgbClr val="254E72"/>
            </a:solidFill>
          </p:spPr>
          <p:txBody>
            <a:bodyPr/>
            <a:lstStyle/>
            <a:p>
              <a:endParaRPr lang="en-US"/>
            </a:p>
          </p:txBody>
        </p:sp>
      </p:grpSp>
      <p:sp>
        <p:nvSpPr>
          <p:cNvPr id="9" name="TextBox 9"/>
          <p:cNvSpPr txBox="1"/>
          <p:nvPr/>
        </p:nvSpPr>
        <p:spPr>
          <a:xfrm>
            <a:off x="1741376" y="5161439"/>
            <a:ext cx="3514965" cy="2254250"/>
          </a:xfrm>
          <a:prstGeom prst="rect">
            <a:avLst/>
          </a:prstGeom>
        </p:spPr>
        <p:txBody>
          <a:bodyPr lIns="0" tIns="0" rIns="0" bIns="0" rtlCol="0" anchor="t">
            <a:spAutoFit/>
          </a:bodyPr>
          <a:lstStyle/>
          <a:p>
            <a:pPr algn="ctr">
              <a:lnSpc>
                <a:spcPts val="9999"/>
              </a:lnSpc>
            </a:pPr>
            <a:r>
              <a:rPr lang="en-US" sz="9999">
                <a:solidFill>
                  <a:srgbClr val="FFFFFF"/>
                </a:solidFill>
                <a:latin typeface="Montserrat 1"/>
              </a:rPr>
              <a:t>56%</a:t>
            </a:r>
          </a:p>
          <a:p>
            <a:pPr algn="ctr">
              <a:lnSpc>
                <a:spcPts val="3999"/>
              </a:lnSpc>
            </a:pPr>
            <a:r>
              <a:rPr lang="en-US" sz="3999">
                <a:solidFill>
                  <a:srgbClr val="FFFFFF"/>
                </a:solidFill>
                <a:latin typeface="Montserrat 1"/>
              </a:rPr>
              <a:t>time commitment</a:t>
            </a:r>
          </a:p>
        </p:txBody>
      </p:sp>
      <p:sp>
        <p:nvSpPr>
          <p:cNvPr id="10" name="TextBox 10"/>
          <p:cNvSpPr txBox="1"/>
          <p:nvPr/>
        </p:nvSpPr>
        <p:spPr>
          <a:xfrm>
            <a:off x="7230376" y="5161439"/>
            <a:ext cx="3827247" cy="2759075"/>
          </a:xfrm>
          <a:prstGeom prst="rect">
            <a:avLst/>
          </a:prstGeom>
        </p:spPr>
        <p:txBody>
          <a:bodyPr lIns="0" tIns="0" rIns="0" bIns="0" rtlCol="0" anchor="t">
            <a:spAutoFit/>
          </a:bodyPr>
          <a:lstStyle/>
          <a:p>
            <a:pPr algn="ctr">
              <a:lnSpc>
                <a:spcPts val="9999"/>
              </a:lnSpc>
            </a:pPr>
            <a:r>
              <a:rPr lang="en-US" sz="9999">
                <a:solidFill>
                  <a:srgbClr val="FFFFFF"/>
                </a:solidFill>
                <a:latin typeface="Montserrat 1"/>
              </a:rPr>
              <a:t>40% </a:t>
            </a:r>
          </a:p>
          <a:p>
            <a:pPr algn="ctr">
              <a:lnSpc>
                <a:spcPts val="3999"/>
              </a:lnSpc>
            </a:pPr>
            <a:r>
              <a:rPr lang="en-US" sz="3999">
                <a:solidFill>
                  <a:srgbClr val="FFFFFF"/>
                </a:solidFill>
                <a:latin typeface="Montserrat 1"/>
              </a:rPr>
              <a:t>did not know where to turn for support</a:t>
            </a:r>
          </a:p>
        </p:txBody>
      </p:sp>
      <p:sp>
        <p:nvSpPr>
          <p:cNvPr id="11" name="TextBox 11"/>
          <p:cNvSpPr txBox="1"/>
          <p:nvPr/>
        </p:nvSpPr>
        <p:spPr>
          <a:xfrm>
            <a:off x="12893926" y="5161439"/>
            <a:ext cx="3664334" cy="2254250"/>
          </a:xfrm>
          <a:prstGeom prst="rect">
            <a:avLst/>
          </a:prstGeom>
        </p:spPr>
        <p:txBody>
          <a:bodyPr lIns="0" tIns="0" rIns="0" bIns="0" rtlCol="0" anchor="t">
            <a:spAutoFit/>
          </a:bodyPr>
          <a:lstStyle/>
          <a:p>
            <a:pPr algn="ctr">
              <a:lnSpc>
                <a:spcPts val="9999"/>
              </a:lnSpc>
            </a:pPr>
            <a:r>
              <a:rPr lang="en-US" sz="9999">
                <a:solidFill>
                  <a:srgbClr val="FFFFFF"/>
                </a:solidFill>
                <a:latin typeface="Montserrat 1"/>
              </a:rPr>
              <a:t>31%</a:t>
            </a:r>
          </a:p>
          <a:p>
            <a:pPr algn="ctr">
              <a:lnSpc>
                <a:spcPts val="3999"/>
              </a:lnSpc>
            </a:pPr>
            <a:r>
              <a:rPr lang="en-US" sz="3999">
                <a:solidFill>
                  <a:srgbClr val="FFFFFF"/>
                </a:solidFill>
                <a:latin typeface="Montserrat 1"/>
              </a:rPr>
              <a:t>confidentiality concerns</a:t>
            </a:r>
          </a:p>
        </p:txBody>
      </p:sp>
      <p:sp>
        <p:nvSpPr>
          <p:cNvPr id="12" name="TextBox 12"/>
          <p:cNvSpPr txBox="1"/>
          <p:nvPr/>
        </p:nvSpPr>
        <p:spPr>
          <a:xfrm>
            <a:off x="3123978" y="2577883"/>
            <a:ext cx="13760442" cy="501650"/>
          </a:xfrm>
          <a:prstGeom prst="rect">
            <a:avLst/>
          </a:prstGeom>
        </p:spPr>
        <p:txBody>
          <a:bodyPr lIns="0" tIns="0" rIns="0" bIns="0" rtlCol="0" anchor="t">
            <a:spAutoFit/>
          </a:bodyPr>
          <a:lstStyle/>
          <a:p>
            <a:pPr>
              <a:lnSpc>
                <a:spcPts val="3850"/>
              </a:lnSpc>
            </a:pPr>
            <a:r>
              <a:rPr lang="en-US" sz="3500" spc="35">
                <a:solidFill>
                  <a:srgbClr val="254E72"/>
                </a:solidFill>
                <a:latin typeface="Montserrat 1"/>
              </a:rPr>
              <a:t>Overall Data from 2021 OhioPHP Covid-19 Well-being Survey</a:t>
            </a:r>
          </a:p>
        </p:txBody>
      </p:sp>
      <p:grpSp>
        <p:nvGrpSpPr>
          <p:cNvPr id="13" name="Group 13"/>
          <p:cNvGrpSpPr/>
          <p:nvPr/>
        </p:nvGrpSpPr>
        <p:grpSpPr>
          <a:xfrm>
            <a:off x="13205134" y="9581717"/>
            <a:ext cx="4446665" cy="266700"/>
            <a:chOff x="0" y="0"/>
            <a:chExt cx="5928887" cy="355600"/>
          </a:xfrm>
        </p:grpSpPr>
        <p:sp>
          <p:nvSpPr>
            <p:cNvPr id="14" name="Freeform 14"/>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8" name="TextBox 18"/>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9" name="TextBox 19"/>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20" name="TextBox 20"/>
          <p:cNvSpPr txBox="1"/>
          <p:nvPr/>
        </p:nvSpPr>
        <p:spPr>
          <a:xfrm>
            <a:off x="3095403" y="583983"/>
            <a:ext cx="14791206" cy="1965325"/>
          </a:xfrm>
          <a:prstGeom prst="rect">
            <a:avLst/>
          </a:prstGeom>
        </p:spPr>
        <p:txBody>
          <a:bodyPr lIns="0" tIns="0" rIns="0" bIns="0" rtlCol="0" anchor="t">
            <a:spAutoFit/>
          </a:bodyPr>
          <a:lstStyle/>
          <a:p>
            <a:pPr>
              <a:lnSpc>
                <a:spcPts val="7699"/>
              </a:lnSpc>
            </a:pPr>
            <a:r>
              <a:rPr lang="en-US" sz="6999" spc="69">
                <a:solidFill>
                  <a:srgbClr val="073C5C"/>
                </a:solidFill>
                <a:latin typeface="Montserrat 1"/>
              </a:rPr>
              <a:t>Primary Reasons Healthcare Professionals Did Not Seek Help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3788222" y="4222274"/>
            <a:ext cx="5066414" cy="4572000"/>
            <a:chOff x="0" y="0"/>
            <a:chExt cx="1713824" cy="1546578"/>
          </a:xfrm>
        </p:grpSpPr>
        <p:sp>
          <p:nvSpPr>
            <p:cNvPr id="4" name="Freeform 4"/>
            <p:cNvSpPr/>
            <p:nvPr/>
          </p:nvSpPr>
          <p:spPr>
            <a:xfrm>
              <a:off x="0" y="0"/>
              <a:ext cx="1713824" cy="1546578"/>
            </a:xfrm>
            <a:custGeom>
              <a:avLst/>
              <a:gdLst/>
              <a:ahLst/>
              <a:cxnLst/>
              <a:rect l="l" t="t" r="r" b="b"/>
              <a:pathLst>
                <a:path w="1713824" h="1546578">
                  <a:moveTo>
                    <a:pt x="0" y="0"/>
                  </a:moveTo>
                  <a:lnTo>
                    <a:pt x="1713824" y="0"/>
                  </a:lnTo>
                  <a:lnTo>
                    <a:pt x="1713824" y="1546578"/>
                  </a:lnTo>
                  <a:lnTo>
                    <a:pt x="0" y="1546578"/>
                  </a:lnTo>
                  <a:close/>
                </a:path>
              </a:pathLst>
            </a:custGeom>
            <a:solidFill>
              <a:srgbClr val="254E72"/>
            </a:solidFill>
          </p:spPr>
          <p:txBody>
            <a:bodyPr/>
            <a:lstStyle/>
            <a:p>
              <a:endParaRPr lang="en-US"/>
            </a:p>
          </p:txBody>
        </p:sp>
      </p:grpSp>
      <p:grpSp>
        <p:nvGrpSpPr>
          <p:cNvPr id="5" name="Group 5"/>
          <p:cNvGrpSpPr/>
          <p:nvPr/>
        </p:nvGrpSpPr>
        <p:grpSpPr>
          <a:xfrm>
            <a:off x="9433364" y="4222274"/>
            <a:ext cx="5066414" cy="4572000"/>
            <a:chOff x="0" y="0"/>
            <a:chExt cx="1713824" cy="1546578"/>
          </a:xfrm>
        </p:grpSpPr>
        <p:sp>
          <p:nvSpPr>
            <p:cNvPr id="6" name="Freeform 6"/>
            <p:cNvSpPr/>
            <p:nvPr/>
          </p:nvSpPr>
          <p:spPr>
            <a:xfrm>
              <a:off x="0" y="0"/>
              <a:ext cx="1713824" cy="1546578"/>
            </a:xfrm>
            <a:custGeom>
              <a:avLst/>
              <a:gdLst/>
              <a:ahLst/>
              <a:cxnLst/>
              <a:rect l="l" t="t" r="r" b="b"/>
              <a:pathLst>
                <a:path w="1713824" h="1546578">
                  <a:moveTo>
                    <a:pt x="0" y="0"/>
                  </a:moveTo>
                  <a:lnTo>
                    <a:pt x="1713824" y="0"/>
                  </a:lnTo>
                  <a:lnTo>
                    <a:pt x="1713824" y="1546578"/>
                  </a:lnTo>
                  <a:lnTo>
                    <a:pt x="0" y="1546578"/>
                  </a:lnTo>
                  <a:close/>
                </a:path>
              </a:pathLst>
            </a:custGeom>
            <a:solidFill>
              <a:srgbClr val="254E72"/>
            </a:solidFill>
          </p:spPr>
          <p:txBody>
            <a:bodyPr/>
            <a:lstStyle/>
            <a:p>
              <a:endParaRPr lang="en-US"/>
            </a:p>
          </p:txBody>
        </p:sp>
      </p:grpSp>
      <p:sp>
        <p:nvSpPr>
          <p:cNvPr id="7" name="TextBox 7"/>
          <p:cNvSpPr txBox="1"/>
          <p:nvPr/>
        </p:nvSpPr>
        <p:spPr>
          <a:xfrm>
            <a:off x="4563946" y="5161439"/>
            <a:ext cx="3514965" cy="2254250"/>
          </a:xfrm>
          <a:prstGeom prst="rect">
            <a:avLst/>
          </a:prstGeom>
        </p:spPr>
        <p:txBody>
          <a:bodyPr lIns="0" tIns="0" rIns="0" bIns="0" rtlCol="0" anchor="t">
            <a:spAutoFit/>
          </a:bodyPr>
          <a:lstStyle/>
          <a:p>
            <a:pPr algn="ctr">
              <a:lnSpc>
                <a:spcPts val="9999"/>
              </a:lnSpc>
            </a:pPr>
            <a:r>
              <a:rPr lang="en-US" sz="9999">
                <a:solidFill>
                  <a:srgbClr val="FFFFFF"/>
                </a:solidFill>
                <a:latin typeface="Montserrat 1"/>
              </a:rPr>
              <a:t>28%</a:t>
            </a:r>
          </a:p>
          <a:p>
            <a:pPr algn="ctr">
              <a:lnSpc>
                <a:spcPts val="3999"/>
              </a:lnSpc>
            </a:pPr>
            <a:r>
              <a:rPr lang="en-US" sz="3999">
                <a:solidFill>
                  <a:srgbClr val="FFFFFF"/>
                </a:solidFill>
                <a:latin typeface="Montserrat 1"/>
              </a:rPr>
              <a:t>time commitment</a:t>
            </a:r>
          </a:p>
        </p:txBody>
      </p:sp>
      <p:sp>
        <p:nvSpPr>
          <p:cNvPr id="8" name="TextBox 8"/>
          <p:cNvSpPr txBox="1"/>
          <p:nvPr/>
        </p:nvSpPr>
        <p:spPr>
          <a:xfrm>
            <a:off x="10052947" y="5161439"/>
            <a:ext cx="3827247" cy="2759075"/>
          </a:xfrm>
          <a:prstGeom prst="rect">
            <a:avLst/>
          </a:prstGeom>
        </p:spPr>
        <p:txBody>
          <a:bodyPr lIns="0" tIns="0" rIns="0" bIns="0" rtlCol="0" anchor="t">
            <a:spAutoFit/>
          </a:bodyPr>
          <a:lstStyle/>
          <a:p>
            <a:pPr algn="ctr">
              <a:lnSpc>
                <a:spcPts val="9999"/>
              </a:lnSpc>
            </a:pPr>
            <a:r>
              <a:rPr lang="en-US" sz="9999">
                <a:solidFill>
                  <a:srgbClr val="FFFFFF"/>
                </a:solidFill>
                <a:latin typeface="Montserrat 1"/>
              </a:rPr>
              <a:t>11%</a:t>
            </a:r>
          </a:p>
          <a:p>
            <a:pPr algn="ctr">
              <a:lnSpc>
                <a:spcPts val="3999"/>
              </a:lnSpc>
            </a:pPr>
            <a:r>
              <a:rPr lang="en-US" sz="3999">
                <a:solidFill>
                  <a:srgbClr val="FFFFFF"/>
                </a:solidFill>
                <a:latin typeface="Montserrat 1"/>
              </a:rPr>
              <a:t>cost of counseling or treatment</a:t>
            </a:r>
          </a:p>
        </p:txBody>
      </p:sp>
      <p:sp>
        <p:nvSpPr>
          <p:cNvPr id="9" name="TextBox 9"/>
          <p:cNvSpPr txBox="1"/>
          <p:nvPr/>
        </p:nvSpPr>
        <p:spPr>
          <a:xfrm>
            <a:off x="3123978" y="2577883"/>
            <a:ext cx="13760442" cy="501596"/>
          </a:xfrm>
          <a:prstGeom prst="rect">
            <a:avLst/>
          </a:prstGeom>
        </p:spPr>
        <p:txBody>
          <a:bodyPr lIns="0" tIns="0" rIns="0" bIns="0" rtlCol="0" anchor="t">
            <a:spAutoFit/>
          </a:bodyPr>
          <a:lstStyle/>
          <a:p>
            <a:pPr>
              <a:lnSpc>
                <a:spcPts val="3850"/>
              </a:lnSpc>
            </a:pPr>
            <a:r>
              <a:rPr lang="en-US" sz="3500" spc="35">
                <a:solidFill>
                  <a:srgbClr val="254E72"/>
                </a:solidFill>
                <a:latin typeface="Montserrat 1"/>
              </a:rPr>
              <a:t>Data from 2021 OhioPHP Covid-19 Well-being Survey</a:t>
            </a:r>
          </a:p>
        </p:txBody>
      </p:sp>
      <p:grpSp>
        <p:nvGrpSpPr>
          <p:cNvPr id="10" name="Group 10"/>
          <p:cNvGrpSpPr/>
          <p:nvPr/>
        </p:nvGrpSpPr>
        <p:grpSpPr>
          <a:xfrm>
            <a:off x="13205134" y="9581717"/>
            <a:ext cx="4446665" cy="266700"/>
            <a:chOff x="0" y="0"/>
            <a:chExt cx="5928887" cy="355600"/>
          </a:xfrm>
        </p:grpSpPr>
        <p:sp>
          <p:nvSpPr>
            <p:cNvPr id="11" name="Freeform 11"/>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5" name="TextBox 15"/>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6" name="TextBox 16"/>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7" name="TextBox 17"/>
          <p:cNvSpPr txBox="1"/>
          <p:nvPr/>
        </p:nvSpPr>
        <p:spPr>
          <a:xfrm>
            <a:off x="3095403" y="583983"/>
            <a:ext cx="14341204" cy="1965325"/>
          </a:xfrm>
          <a:prstGeom prst="rect">
            <a:avLst/>
          </a:prstGeom>
        </p:spPr>
        <p:txBody>
          <a:bodyPr lIns="0" tIns="0" rIns="0" bIns="0" rtlCol="0" anchor="t">
            <a:spAutoFit/>
          </a:bodyPr>
          <a:lstStyle/>
          <a:p>
            <a:pPr>
              <a:lnSpc>
                <a:spcPts val="7699"/>
              </a:lnSpc>
            </a:pPr>
            <a:r>
              <a:rPr lang="en-US" sz="6999" spc="69">
                <a:solidFill>
                  <a:srgbClr val="073C5C"/>
                </a:solidFill>
                <a:latin typeface="Montserrat 1"/>
              </a:rPr>
              <a:t>Primary Reasons </a:t>
            </a:r>
            <a:r>
              <a:rPr lang="en-US" sz="6999" spc="69">
                <a:solidFill>
                  <a:srgbClr val="073C5C"/>
                </a:solidFill>
                <a:latin typeface="Montserrat 1 Bold Italics"/>
              </a:rPr>
              <a:t>Psychology Licensees</a:t>
            </a:r>
            <a:r>
              <a:rPr lang="en-US" sz="6999" spc="69">
                <a:solidFill>
                  <a:srgbClr val="073C5C"/>
                </a:solidFill>
                <a:latin typeface="Montserrat 1"/>
              </a:rPr>
              <a:t> Did Not Seek Help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3618" y="4724394"/>
            <a:ext cx="16360763" cy="1181113"/>
          </a:xfrm>
          <a:prstGeom prst="rect">
            <a:avLst/>
          </a:prstGeom>
        </p:spPr>
        <p:txBody>
          <a:bodyPr lIns="0" tIns="0" rIns="0" bIns="0" rtlCol="0" anchor="t">
            <a:spAutoFit/>
          </a:bodyPr>
          <a:lstStyle/>
          <a:p>
            <a:pPr algn="ctr">
              <a:lnSpc>
                <a:spcPts val="8400"/>
              </a:lnSpc>
            </a:pPr>
            <a:r>
              <a:rPr lang="en-US" sz="10000">
                <a:solidFill>
                  <a:srgbClr val="073C5C"/>
                </a:solidFill>
                <a:latin typeface="Montserrat 1"/>
              </a:rPr>
              <a:t>Safe Haven Program</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1654301" y="3570123"/>
            <a:ext cx="15694610" cy="5495925"/>
          </a:xfrm>
          <a:prstGeom prst="rect">
            <a:avLst/>
          </a:prstGeom>
        </p:spPr>
        <p:txBody>
          <a:bodyPr lIns="0" tIns="0" rIns="0" bIns="0" rtlCol="0" anchor="t">
            <a:spAutoFit/>
          </a:bodyPr>
          <a:lstStyle/>
          <a:p>
            <a:pPr marL="971547" lvl="1" indent="-485773">
              <a:lnSpc>
                <a:spcPts val="6299"/>
              </a:lnSpc>
              <a:buFont typeface="Arial"/>
              <a:buChar char="•"/>
            </a:pPr>
            <a:r>
              <a:rPr lang="en-US" sz="4499">
                <a:solidFill>
                  <a:srgbClr val="073C5C"/>
                </a:solidFill>
                <a:latin typeface="Montserrat 1"/>
              </a:rPr>
              <a:t>A </a:t>
            </a:r>
            <a:r>
              <a:rPr lang="en-US" sz="4499">
                <a:solidFill>
                  <a:srgbClr val="073C5C"/>
                </a:solidFill>
                <a:latin typeface="Montserrat 1 Bold Italics"/>
              </a:rPr>
              <a:t>confidential </a:t>
            </a:r>
            <a:r>
              <a:rPr lang="en-US" sz="4499">
                <a:solidFill>
                  <a:srgbClr val="073C5C"/>
                </a:solidFill>
                <a:latin typeface="Montserrat 1"/>
              </a:rPr>
              <a:t>resource for licensees of the Ohio </a:t>
            </a:r>
            <a:r>
              <a:rPr lang="en-US" sz="4499">
                <a:solidFill>
                  <a:srgbClr val="254E72"/>
                </a:solidFill>
                <a:latin typeface="Montserrat 1"/>
              </a:rPr>
              <a:t>Board of Psychology</a:t>
            </a:r>
          </a:p>
          <a:p>
            <a:pPr marL="971547" lvl="1" indent="-485773">
              <a:lnSpc>
                <a:spcPts val="6299"/>
              </a:lnSpc>
              <a:buFont typeface="Arial"/>
              <a:buChar char="•"/>
            </a:pPr>
            <a:r>
              <a:rPr lang="en-US" sz="4499">
                <a:solidFill>
                  <a:srgbClr val="254E72"/>
                </a:solidFill>
                <a:latin typeface="Montserrat 1"/>
              </a:rPr>
              <a:t>Developed in collaboration with the Ohio Board of Psychology for licensees struggling with burnout, mental health disorders, substance use disorders, or other health related conditions</a:t>
            </a:r>
          </a:p>
          <a:p>
            <a:pPr marL="971547" lvl="1" indent="-485773">
              <a:lnSpc>
                <a:spcPts val="6299"/>
              </a:lnSpc>
              <a:buFont typeface="Arial"/>
              <a:buChar char="•"/>
            </a:pPr>
            <a:r>
              <a:rPr lang="en-US" sz="4499">
                <a:solidFill>
                  <a:srgbClr val="254E72"/>
                </a:solidFill>
                <a:latin typeface="Montserrat 1"/>
              </a:rPr>
              <a:t>Program became effective on March 20, 2023</a:t>
            </a:r>
          </a:p>
        </p:txBody>
      </p:sp>
      <p:sp>
        <p:nvSpPr>
          <p:cNvPr id="12" name="TextBox 12"/>
          <p:cNvSpPr txBox="1"/>
          <p:nvPr/>
        </p:nvSpPr>
        <p:spPr>
          <a:xfrm>
            <a:off x="3095403" y="647485"/>
            <a:ext cx="14341204"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Safe Haven Program</a:t>
            </a:r>
          </a:p>
        </p:txBody>
      </p:sp>
      <p:sp>
        <p:nvSpPr>
          <p:cNvPr id="13" name="TextBox 13"/>
          <p:cNvSpPr txBox="1"/>
          <p:nvPr/>
        </p:nvSpPr>
        <p:spPr>
          <a:xfrm>
            <a:off x="3095403" y="1802230"/>
            <a:ext cx="14750642" cy="554359"/>
          </a:xfrm>
          <a:prstGeom prst="rect">
            <a:avLst/>
          </a:prstGeom>
        </p:spPr>
        <p:txBody>
          <a:bodyPr lIns="0" tIns="0" rIns="0" bIns="0" rtlCol="0" anchor="t">
            <a:spAutoFit/>
          </a:bodyPr>
          <a:lstStyle/>
          <a:p>
            <a:pPr>
              <a:lnSpc>
                <a:spcPts val="4290"/>
              </a:lnSpc>
            </a:pPr>
            <a:r>
              <a:rPr lang="en-US" sz="3900" spc="39">
                <a:solidFill>
                  <a:srgbClr val="FEFFFF"/>
                </a:solidFill>
                <a:latin typeface="Montserrat 1"/>
              </a:rPr>
              <a:t>Ohio Administrative Code 4﻿732-17-04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92401" y="3373512"/>
            <a:ext cx="15595474" cy="5737098"/>
          </a:xfrm>
          <a:prstGeom prst="rect">
            <a:avLst/>
          </a:prstGeom>
        </p:spPr>
        <p:txBody>
          <a:bodyPr lIns="0" tIns="0" rIns="0" bIns="0" rtlCol="0" anchor="t">
            <a:spAutoFit/>
          </a:bodyPr>
          <a:lstStyle/>
          <a:p>
            <a:pPr marL="842010" lvl="1" indent="-421005">
              <a:lnSpc>
                <a:spcPts val="5031"/>
              </a:lnSpc>
              <a:buFont typeface="Arial"/>
              <a:buChar char="•"/>
            </a:pPr>
            <a:r>
              <a:rPr lang="en-US" sz="3900">
                <a:solidFill>
                  <a:srgbClr val="073C5C"/>
                </a:solidFill>
                <a:latin typeface="Montserrat 1"/>
              </a:rPr>
              <a:t>A clearly defined </a:t>
            </a:r>
            <a:r>
              <a:rPr lang="en-US" sz="3900">
                <a:solidFill>
                  <a:srgbClr val="073C5C"/>
                </a:solidFill>
                <a:latin typeface="Montserrat 1 Bold Italics"/>
              </a:rPr>
              <a:t>confidential</a:t>
            </a:r>
            <a:r>
              <a:rPr lang="en-US" sz="3900">
                <a:solidFill>
                  <a:srgbClr val="073C5C"/>
                </a:solidFill>
                <a:latin typeface="Montserrat 1"/>
              </a:rPr>
              <a:t> path for individuals to seek help for burnout, mental health disorders, or substance use disorders</a:t>
            </a:r>
          </a:p>
          <a:p>
            <a:pPr marL="842010" lvl="1" indent="-421005">
              <a:lnSpc>
                <a:spcPts val="5031"/>
              </a:lnSpc>
              <a:buFont typeface="Arial"/>
              <a:buChar char="•"/>
            </a:pPr>
            <a:r>
              <a:rPr lang="en-US" sz="3900">
                <a:solidFill>
                  <a:srgbClr val="073C5C"/>
                </a:solidFill>
                <a:latin typeface="Montserrat 1"/>
              </a:rPr>
              <a:t>A </a:t>
            </a:r>
            <a:r>
              <a:rPr lang="en-US" sz="3900">
                <a:solidFill>
                  <a:srgbClr val="073C5C"/>
                </a:solidFill>
                <a:latin typeface="Montserrat 1 Bold Italics"/>
              </a:rPr>
              <a:t>safe space</a:t>
            </a:r>
            <a:r>
              <a:rPr lang="en-US" sz="3900">
                <a:solidFill>
                  <a:srgbClr val="073C5C"/>
                </a:solidFill>
                <a:latin typeface="Montserrat 1"/>
              </a:rPr>
              <a:t> for early intervention before patient safety becomes a concern</a:t>
            </a:r>
          </a:p>
          <a:p>
            <a:pPr marL="842010" lvl="1" indent="-421005">
              <a:lnSpc>
                <a:spcPts val="5031"/>
              </a:lnSpc>
              <a:buFont typeface="Arial"/>
              <a:buChar char="•"/>
            </a:pPr>
            <a:r>
              <a:rPr lang="en-US" sz="3900">
                <a:solidFill>
                  <a:srgbClr val="073C5C"/>
                </a:solidFill>
                <a:latin typeface="Montserrat 1"/>
              </a:rPr>
              <a:t>Access to </a:t>
            </a:r>
            <a:r>
              <a:rPr lang="en-US" sz="3900">
                <a:solidFill>
                  <a:srgbClr val="073C5C"/>
                </a:solidFill>
                <a:latin typeface="Montserrat 1 Bold Italics"/>
              </a:rPr>
              <a:t>quality</a:t>
            </a:r>
            <a:r>
              <a:rPr lang="en-US" sz="3900">
                <a:solidFill>
                  <a:srgbClr val="073C5C"/>
                </a:solidFill>
                <a:latin typeface="Montserrat 1"/>
              </a:rPr>
              <a:t> clinical screening/evaluation, treatment, long-term monitoring and support</a:t>
            </a:r>
          </a:p>
          <a:p>
            <a:pPr marL="842010" lvl="1" indent="-421005">
              <a:lnSpc>
                <a:spcPts val="5031"/>
              </a:lnSpc>
              <a:buFont typeface="Arial"/>
              <a:buChar char="•"/>
            </a:pPr>
            <a:r>
              <a:rPr lang="en-US" sz="3900">
                <a:solidFill>
                  <a:srgbClr val="073C5C"/>
                </a:solidFill>
                <a:latin typeface="Montserrat 1"/>
              </a:rPr>
              <a:t>A </a:t>
            </a:r>
            <a:r>
              <a:rPr lang="en-US" sz="3900">
                <a:solidFill>
                  <a:srgbClr val="073C5C"/>
                </a:solidFill>
                <a:latin typeface="Montserrat 1 Bold Italics"/>
              </a:rPr>
              <a:t>therapeutic</a:t>
            </a:r>
            <a:r>
              <a:rPr lang="en-US" sz="3900">
                <a:solidFill>
                  <a:srgbClr val="073C5C"/>
                </a:solidFill>
                <a:latin typeface="Montserrat 1"/>
              </a:rPr>
              <a:t> alternative to disciplinary action for illnesses such as mental health disorders or substance use disorders</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383958"/>
            <a:ext cx="14341204" cy="23844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What is a Safe Haven Program?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2308555" y="3718870"/>
            <a:ext cx="14233863" cy="4826635"/>
          </a:xfrm>
          <a:prstGeom prst="rect">
            <a:avLst/>
          </a:prstGeom>
        </p:spPr>
        <p:txBody>
          <a:bodyPr lIns="0" tIns="0" rIns="0" bIns="0" rtlCol="0" anchor="t">
            <a:spAutoFit/>
          </a:bodyPr>
          <a:lstStyle/>
          <a:p>
            <a:pPr>
              <a:lnSpc>
                <a:spcPts val="6440"/>
              </a:lnSpc>
            </a:pPr>
            <a:r>
              <a:rPr lang="en-US" sz="4600">
                <a:solidFill>
                  <a:srgbClr val="073C5C"/>
                </a:solidFill>
                <a:latin typeface="Montserrat 1"/>
              </a:rPr>
              <a:t>Any Ohio Board of Psychology licensee or applicant who needs assistance with a potential or existing impairment due to behavioral health, mental health disorders, or substance use disorders or other medical condition or illness is eligible for the safe haven program.</a:t>
            </a:r>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383958"/>
            <a:ext cx="14341204" cy="23844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Safe Haven Program </a:t>
            </a:r>
            <a:r>
              <a:rPr lang="en-US" sz="8499" spc="84">
                <a:solidFill>
                  <a:srgbClr val="FEFFFF"/>
                </a:solidFill>
                <a:latin typeface="Montserrat 1 Bold Italics"/>
              </a:rPr>
              <a:t>Eligibility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2389674" y="3736262"/>
            <a:ext cx="14869626" cy="3088640"/>
          </a:xfrm>
          <a:prstGeom prst="rect">
            <a:avLst/>
          </a:prstGeom>
        </p:spPr>
        <p:txBody>
          <a:bodyPr lIns="0" tIns="0" rIns="0" bIns="0" rtlCol="0" anchor="t">
            <a:spAutoFit/>
          </a:bodyPr>
          <a:lstStyle/>
          <a:p>
            <a:pPr>
              <a:lnSpc>
                <a:spcPts val="6159"/>
              </a:lnSpc>
            </a:pPr>
            <a:r>
              <a:rPr lang="en-US" sz="4399">
                <a:solidFill>
                  <a:srgbClr val="254E72"/>
                </a:solidFill>
                <a:latin typeface="Montserrat 1"/>
              </a:rPr>
              <a:t>Ohio Board of Psychology Licensees and Applicants:</a:t>
            </a:r>
          </a:p>
          <a:p>
            <a:pPr marL="949957" lvl="1" indent="-474979">
              <a:lnSpc>
                <a:spcPts val="6159"/>
              </a:lnSpc>
              <a:buFont typeface="Arial"/>
              <a:buChar char="•"/>
            </a:pPr>
            <a:r>
              <a:rPr lang="en-US" sz="4399">
                <a:solidFill>
                  <a:srgbClr val="254E72"/>
                </a:solidFill>
                <a:latin typeface="Montserrat 1"/>
              </a:rPr>
              <a:t>Psychologists</a:t>
            </a:r>
          </a:p>
          <a:p>
            <a:pPr marL="949957" lvl="1" indent="-474979">
              <a:lnSpc>
                <a:spcPts val="6159"/>
              </a:lnSpc>
              <a:buFont typeface="Arial"/>
              <a:buChar char="•"/>
            </a:pPr>
            <a:r>
              <a:rPr lang="en-US" sz="4399">
                <a:solidFill>
                  <a:srgbClr val="254E72"/>
                </a:solidFill>
                <a:latin typeface="Montserrat 1"/>
              </a:rPr>
              <a:t>School Psychologists*</a:t>
            </a:r>
          </a:p>
          <a:p>
            <a:pPr marL="949957" lvl="1" indent="-474979">
              <a:lnSpc>
                <a:spcPts val="6159"/>
              </a:lnSpc>
              <a:buFont typeface="Arial"/>
              <a:buChar char="•"/>
            </a:pPr>
            <a:r>
              <a:rPr lang="en-US" sz="4399">
                <a:solidFill>
                  <a:srgbClr val="254E72"/>
                </a:solidFill>
                <a:latin typeface="Montserrat 1"/>
              </a:rPr>
              <a:t>Certified Ohio Behavior Analysts </a:t>
            </a:r>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383958"/>
            <a:ext cx="14341204" cy="23844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Safe Haven Program </a:t>
            </a:r>
            <a:r>
              <a:rPr lang="en-US" sz="8499" spc="84">
                <a:solidFill>
                  <a:srgbClr val="FEFFFF"/>
                </a:solidFill>
                <a:latin typeface="Montserrat 1 Bold Italics"/>
              </a:rPr>
              <a:t>Eligibility</a:t>
            </a:r>
          </a:p>
        </p:txBody>
      </p:sp>
      <p:sp>
        <p:nvSpPr>
          <p:cNvPr id="13" name="TextBox 13"/>
          <p:cNvSpPr txBox="1"/>
          <p:nvPr/>
        </p:nvSpPr>
        <p:spPr>
          <a:xfrm>
            <a:off x="2389674" y="7158878"/>
            <a:ext cx="13517076" cy="1047750"/>
          </a:xfrm>
          <a:prstGeom prst="rect">
            <a:avLst/>
          </a:prstGeom>
        </p:spPr>
        <p:txBody>
          <a:bodyPr lIns="0" tIns="0" rIns="0" bIns="0" rtlCol="0" anchor="t">
            <a:spAutoFit/>
          </a:bodyPr>
          <a:lstStyle/>
          <a:p>
            <a:pPr>
              <a:lnSpc>
                <a:spcPts val="4200"/>
              </a:lnSpc>
            </a:pPr>
            <a:r>
              <a:rPr lang="en-US" sz="3000">
                <a:solidFill>
                  <a:srgbClr val="254E72"/>
                </a:solidFill>
                <a:latin typeface="Montserrat 1"/>
              </a:rPr>
              <a:t>*School Psychologists currently licensed by the Ohio Department of Education will be eligible for the safe haven program in January 2025.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58692" y="3812107"/>
            <a:ext cx="13984769" cy="4938395"/>
          </a:xfrm>
          <a:prstGeom prst="rect">
            <a:avLst/>
          </a:prstGeom>
        </p:spPr>
        <p:txBody>
          <a:bodyPr lIns="0" tIns="0" rIns="0" bIns="0" rtlCol="0" anchor="t">
            <a:spAutoFit/>
          </a:bodyPr>
          <a:lstStyle/>
          <a:p>
            <a:pPr>
              <a:lnSpc>
                <a:spcPts val="6579"/>
              </a:lnSpc>
            </a:pPr>
            <a:r>
              <a:rPr lang="en-US" sz="4699">
                <a:solidFill>
                  <a:srgbClr val="073C5C"/>
                </a:solidFill>
                <a:latin typeface="Montserrat 1 Bold"/>
              </a:rPr>
              <a:t>In order to protect patient safety,</a:t>
            </a:r>
            <a:r>
              <a:rPr lang="en-US" sz="4699">
                <a:solidFill>
                  <a:srgbClr val="073C5C"/>
                </a:solidFill>
                <a:latin typeface="Montserrat 1"/>
              </a:rPr>
              <a:t> any licensee who is unwilling or unable to complete or comply with any part of the safe haven program, including screening/evaluation, treatment, or monitoring is deemed ineligible.</a:t>
            </a:r>
          </a:p>
          <a:p>
            <a:pPr>
              <a:lnSpc>
                <a:spcPts val="6579"/>
              </a:lnSpc>
            </a:pPr>
            <a:endParaRPr lang="en-US" sz="4699">
              <a:solidFill>
                <a:srgbClr val="073C5C"/>
              </a:solidFill>
              <a:latin typeface="Montserrat 1"/>
            </a:endParaRP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383958"/>
            <a:ext cx="14341204" cy="23844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Safe Haven Program </a:t>
            </a:r>
            <a:r>
              <a:rPr lang="en-US" sz="8499" spc="84">
                <a:solidFill>
                  <a:srgbClr val="FEFFFF"/>
                </a:solidFill>
                <a:latin typeface="Montserrat 1 Bold Italics"/>
              </a:rPr>
              <a:t>Ineligibility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4" name="Freeform 4"/>
          <p:cNvSpPr/>
          <p:nvPr/>
        </p:nvSpPr>
        <p:spPr>
          <a:xfrm>
            <a:off x="11424642" y="0"/>
            <a:ext cx="6863358" cy="10287000"/>
          </a:xfrm>
          <a:custGeom>
            <a:avLst/>
            <a:gdLst/>
            <a:ahLst/>
            <a:cxnLst/>
            <a:rect l="l" t="t" r="r" b="b"/>
            <a:pathLst>
              <a:path w="6863358" h="10287000">
                <a:moveTo>
                  <a:pt x="0" y="0"/>
                </a:moveTo>
                <a:lnTo>
                  <a:pt x="6863358" y="0"/>
                </a:lnTo>
                <a:lnTo>
                  <a:pt x="6863358" y="10287000"/>
                </a:lnTo>
                <a:lnTo>
                  <a:pt x="0" y="102870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3095403" y="981075"/>
            <a:ext cx="7508905"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Who am I?</a:t>
            </a:r>
          </a:p>
        </p:txBody>
      </p:sp>
      <p:sp>
        <p:nvSpPr>
          <p:cNvPr id="6" name="TextBox 6"/>
          <p:cNvSpPr txBox="1"/>
          <p:nvPr/>
        </p:nvSpPr>
        <p:spPr>
          <a:xfrm>
            <a:off x="1353195" y="5211696"/>
            <a:ext cx="9098071" cy="4441571"/>
          </a:xfrm>
          <a:prstGeom prst="rect">
            <a:avLst/>
          </a:prstGeom>
        </p:spPr>
        <p:txBody>
          <a:bodyPr lIns="0" tIns="0" rIns="0" bIns="0" rtlCol="0" anchor="t">
            <a:spAutoFit/>
          </a:bodyPr>
          <a:lstStyle/>
          <a:p>
            <a:pPr marL="734063" lvl="1" indent="-367031">
              <a:lnSpc>
                <a:spcPts val="5032"/>
              </a:lnSpc>
              <a:buFont typeface="Arial"/>
              <a:buChar char="•"/>
            </a:pPr>
            <a:r>
              <a:rPr lang="en-US" sz="3400">
                <a:solidFill>
                  <a:srgbClr val="073C5C"/>
                </a:solidFill>
                <a:latin typeface="Montserrat 1"/>
              </a:rPr>
              <a:t>Joined OhioPHP in 2021</a:t>
            </a:r>
          </a:p>
          <a:p>
            <a:pPr marL="734063" lvl="1" indent="-367031">
              <a:lnSpc>
                <a:spcPts val="5032"/>
              </a:lnSpc>
              <a:buFont typeface="Arial"/>
              <a:buChar char="•"/>
            </a:pPr>
            <a:r>
              <a:rPr lang="en-US" sz="3400">
                <a:solidFill>
                  <a:srgbClr val="073C5C"/>
                </a:solidFill>
                <a:latin typeface="Montserrat 1"/>
              </a:rPr>
              <a:t>Served as Medical Director at Shepherd Hill for 17 years</a:t>
            </a:r>
          </a:p>
          <a:p>
            <a:pPr marL="734063" lvl="1" indent="-367031">
              <a:lnSpc>
                <a:spcPts val="5032"/>
              </a:lnSpc>
              <a:buFont typeface="Arial"/>
              <a:buChar char="•"/>
            </a:pPr>
            <a:r>
              <a:rPr lang="en-US" sz="3400">
                <a:solidFill>
                  <a:srgbClr val="073C5C"/>
                </a:solidFill>
                <a:latin typeface="Montserrat 1"/>
              </a:rPr>
              <a:t>Diplomate of the American Board of Addiction Medicine</a:t>
            </a:r>
          </a:p>
          <a:p>
            <a:pPr marL="734063" lvl="1" indent="-367031">
              <a:lnSpc>
                <a:spcPts val="5032"/>
              </a:lnSpc>
              <a:buFont typeface="Arial"/>
              <a:buChar char="•"/>
            </a:pPr>
            <a:r>
              <a:rPr lang="en-US" sz="3400">
                <a:solidFill>
                  <a:srgbClr val="073C5C"/>
                </a:solidFill>
                <a:latin typeface="Montserrat 1"/>
              </a:rPr>
              <a:t>Fellow of the American Society of Addiction Medicine</a:t>
            </a:r>
          </a:p>
        </p:txBody>
      </p:sp>
      <p:sp>
        <p:nvSpPr>
          <p:cNvPr id="7" name="TextBox 7"/>
          <p:cNvSpPr txBox="1"/>
          <p:nvPr/>
        </p:nvSpPr>
        <p:spPr>
          <a:xfrm>
            <a:off x="1353195" y="4069874"/>
            <a:ext cx="10071447" cy="987425"/>
          </a:xfrm>
          <a:prstGeom prst="rect">
            <a:avLst/>
          </a:prstGeom>
        </p:spPr>
        <p:txBody>
          <a:bodyPr lIns="0" tIns="0" rIns="0" bIns="0" rtlCol="0" anchor="t">
            <a:spAutoFit/>
          </a:bodyPr>
          <a:lstStyle/>
          <a:p>
            <a:pPr>
              <a:lnSpc>
                <a:spcPts val="3849"/>
              </a:lnSpc>
              <a:spcBef>
                <a:spcPct val="0"/>
              </a:spcBef>
            </a:pPr>
            <a:r>
              <a:rPr lang="en-US" sz="3499" spc="34">
                <a:solidFill>
                  <a:srgbClr val="073C5C"/>
                </a:solidFill>
                <a:latin typeface="Montserrat 1 Bold"/>
              </a:rPr>
              <a:t>Richard N. Whitney, MD, DABAM, FASAM </a:t>
            </a:r>
          </a:p>
          <a:p>
            <a:pPr>
              <a:lnSpc>
                <a:spcPts val="3849"/>
              </a:lnSpc>
              <a:spcBef>
                <a:spcPct val="0"/>
              </a:spcBef>
            </a:pPr>
            <a:r>
              <a:rPr lang="en-US" sz="3499" spc="34">
                <a:solidFill>
                  <a:srgbClr val="073C5C"/>
                </a:solidFill>
                <a:latin typeface="Montserrat 1 Bold"/>
              </a:rPr>
              <a:t>Medical Director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93791" y="3335655"/>
            <a:ext cx="15179809" cy="5913120"/>
          </a:xfrm>
          <a:prstGeom prst="rect">
            <a:avLst/>
          </a:prstGeom>
        </p:spPr>
        <p:txBody>
          <a:bodyPr lIns="0" tIns="0" rIns="0" bIns="0" rtlCol="0" anchor="t">
            <a:spAutoFit/>
          </a:bodyPr>
          <a:lstStyle/>
          <a:p>
            <a:pPr>
              <a:lnSpc>
                <a:spcPts val="5879"/>
              </a:lnSpc>
            </a:pPr>
            <a:r>
              <a:rPr lang="en-US" sz="4199">
                <a:solidFill>
                  <a:srgbClr val="073C5C"/>
                </a:solidFill>
                <a:latin typeface="Montserrat 1"/>
              </a:rPr>
              <a:t>Services include but are not limited to the following:</a:t>
            </a:r>
          </a:p>
          <a:p>
            <a:pPr marL="906778" lvl="1" indent="-453389">
              <a:lnSpc>
                <a:spcPts val="5879"/>
              </a:lnSpc>
              <a:buFont typeface="Arial"/>
              <a:buChar char="•"/>
            </a:pPr>
            <a:r>
              <a:rPr lang="en-US" sz="4199">
                <a:solidFill>
                  <a:srgbClr val="073C5C"/>
                </a:solidFill>
                <a:latin typeface="Montserrat 1"/>
              </a:rPr>
              <a:t>Screening and/or evaluation for possible </a:t>
            </a:r>
            <a:r>
              <a:rPr lang="en-US" sz="4199">
                <a:solidFill>
                  <a:srgbClr val="254E72"/>
                </a:solidFill>
                <a:latin typeface="Montserrat 1"/>
              </a:rPr>
              <a:t>impairment  </a:t>
            </a:r>
          </a:p>
          <a:p>
            <a:pPr marL="906778" lvl="1" indent="-453389">
              <a:lnSpc>
                <a:spcPts val="5879"/>
              </a:lnSpc>
              <a:buFont typeface="Arial"/>
              <a:buChar char="•"/>
            </a:pPr>
            <a:r>
              <a:rPr lang="en-US" sz="4199">
                <a:solidFill>
                  <a:srgbClr val="073C5C"/>
                </a:solidFill>
                <a:latin typeface="Montserrat 1"/>
              </a:rPr>
              <a:t>Referral to treatment providers for the purpose of evaluating and/or treating impairment</a:t>
            </a:r>
          </a:p>
          <a:p>
            <a:pPr marL="906778" lvl="1" indent="-453389">
              <a:lnSpc>
                <a:spcPts val="5879"/>
              </a:lnSpc>
              <a:buFont typeface="Arial"/>
              <a:buChar char="•"/>
            </a:pPr>
            <a:r>
              <a:rPr lang="en-US" sz="4199">
                <a:solidFill>
                  <a:srgbClr val="073C5C"/>
                </a:solidFill>
                <a:latin typeface="Montserrat 1"/>
              </a:rPr>
              <a:t>Establishment of individualized monitoring criteria to ensure the continuing care and recovery from impairment</a:t>
            </a:r>
          </a:p>
          <a:p>
            <a:pPr marL="906778" lvl="1" indent="-453389">
              <a:lnSpc>
                <a:spcPts val="5879"/>
              </a:lnSpc>
              <a:buFont typeface="Arial"/>
              <a:buChar char="•"/>
            </a:pPr>
            <a:r>
              <a:rPr lang="en-US" sz="4199">
                <a:solidFill>
                  <a:srgbClr val="073C5C"/>
                </a:solidFill>
                <a:latin typeface="Montserrat 1"/>
              </a:rPr>
              <a:t>Care coordination/case management</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647485"/>
            <a:ext cx="14341204"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Safe Haven Program</a:t>
            </a:r>
          </a:p>
        </p:txBody>
      </p:sp>
      <p:sp>
        <p:nvSpPr>
          <p:cNvPr id="13" name="TextBox 13"/>
          <p:cNvSpPr txBox="1"/>
          <p:nvPr/>
        </p:nvSpPr>
        <p:spPr>
          <a:xfrm>
            <a:off x="3095403" y="1802230"/>
            <a:ext cx="14750642" cy="554359"/>
          </a:xfrm>
          <a:prstGeom prst="rect">
            <a:avLst/>
          </a:prstGeom>
        </p:spPr>
        <p:txBody>
          <a:bodyPr lIns="0" tIns="0" rIns="0" bIns="0" rtlCol="0" anchor="t">
            <a:spAutoFit/>
          </a:bodyPr>
          <a:lstStyle/>
          <a:p>
            <a:pPr>
              <a:lnSpc>
                <a:spcPts val="4290"/>
              </a:lnSpc>
            </a:pPr>
            <a:r>
              <a:rPr lang="en-US" sz="3900" spc="39">
                <a:solidFill>
                  <a:srgbClr val="FEFFFF"/>
                </a:solidFill>
                <a:latin typeface="Montserrat 1"/>
              </a:rPr>
              <a:t>Ohio Administrative Code 4﻿732-17-04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43432" y="3238500"/>
            <a:ext cx="11601136" cy="3810000"/>
          </a:xfrm>
          <a:prstGeom prst="rect">
            <a:avLst/>
          </a:prstGeom>
        </p:spPr>
        <p:txBody>
          <a:bodyPr lIns="0" tIns="0" rIns="0" bIns="0" rtlCol="0" anchor="t">
            <a:spAutoFit/>
          </a:bodyPr>
          <a:lstStyle/>
          <a:p>
            <a:pPr algn="ctr">
              <a:lnSpc>
                <a:spcPts val="6000"/>
              </a:lnSpc>
            </a:pPr>
            <a:r>
              <a:rPr lang="en-US" sz="5000">
                <a:solidFill>
                  <a:srgbClr val="073C5C"/>
                </a:solidFill>
                <a:latin typeface="Montserrat 1 Bold"/>
              </a:rPr>
              <a:t>Poll Question #1:</a:t>
            </a:r>
          </a:p>
          <a:p>
            <a:pPr algn="ctr">
              <a:lnSpc>
                <a:spcPts val="6000"/>
              </a:lnSpc>
            </a:pPr>
            <a:endParaRPr lang="en-US" sz="5000">
              <a:solidFill>
                <a:srgbClr val="073C5C"/>
              </a:solidFill>
              <a:latin typeface="Montserrat 1 Bold"/>
            </a:endParaRPr>
          </a:p>
          <a:p>
            <a:pPr algn="ctr">
              <a:lnSpc>
                <a:spcPts val="6000"/>
              </a:lnSpc>
            </a:pPr>
            <a:r>
              <a:rPr lang="en-US" sz="5000">
                <a:solidFill>
                  <a:srgbClr val="073C5C"/>
                </a:solidFill>
                <a:latin typeface="Montserrat 1"/>
              </a:rPr>
              <a:t>As a licensee of the Ohio </a:t>
            </a:r>
            <a:r>
              <a:rPr lang="en-US" sz="5000">
                <a:solidFill>
                  <a:srgbClr val="254E72"/>
                </a:solidFill>
                <a:latin typeface="Montserrat 1"/>
              </a:rPr>
              <a:t>Board of Psychology, do you have a duty to report impairment?</a:t>
            </a:r>
          </a:p>
        </p:txBody>
      </p:sp>
      <p:grpSp>
        <p:nvGrpSpPr>
          <p:cNvPr id="3" name="Group 3"/>
          <p:cNvGrpSpPr/>
          <p:nvPr/>
        </p:nvGrpSpPr>
        <p:grpSpPr>
          <a:xfrm>
            <a:off x="13205134" y="9581717"/>
            <a:ext cx="4446665" cy="266700"/>
            <a:chOff x="0" y="0"/>
            <a:chExt cx="5928887" cy="355600"/>
          </a:xfrm>
        </p:grpSpPr>
        <p:sp>
          <p:nvSpPr>
            <p:cNvPr id="4" name="Freeform 4"/>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8" name="TextBox 8"/>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9" name="TextBox 9"/>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0" name="Freeform 10"/>
          <p:cNvSpPr/>
          <p:nvPr/>
        </p:nvSpPr>
        <p:spPr>
          <a:xfrm>
            <a:off x="670234" y="516347"/>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6442" y="3513289"/>
            <a:ext cx="15027633" cy="5105400"/>
          </a:xfrm>
          <a:prstGeom prst="rect">
            <a:avLst/>
          </a:prstGeom>
        </p:spPr>
        <p:txBody>
          <a:bodyPr lIns="0" tIns="0" rIns="0" bIns="0" rtlCol="0" anchor="t">
            <a:spAutoFit/>
          </a:bodyPr>
          <a:lstStyle/>
          <a:p>
            <a:pPr>
              <a:lnSpc>
                <a:spcPts val="5040"/>
              </a:lnSpc>
            </a:pPr>
            <a:r>
              <a:rPr lang="en-US" sz="4200">
                <a:solidFill>
                  <a:srgbClr val="073C5C"/>
                </a:solidFill>
                <a:latin typeface="Montserrat 1"/>
              </a:rPr>
              <a:t>Yes! An Ohio Board of Psychology licensee must report to the Board a licensee who has committed an apparent violation of the statutes or rules of the Board.</a:t>
            </a:r>
          </a:p>
          <a:p>
            <a:pPr>
              <a:lnSpc>
                <a:spcPts val="5040"/>
              </a:lnSpc>
            </a:pPr>
            <a:endParaRPr lang="en-US" sz="4200">
              <a:solidFill>
                <a:srgbClr val="073C5C"/>
              </a:solidFill>
              <a:latin typeface="Montserrat 1"/>
            </a:endParaRPr>
          </a:p>
          <a:p>
            <a:pPr>
              <a:lnSpc>
                <a:spcPts val="5040"/>
              </a:lnSpc>
            </a:pPr>
            <a:r>
              <a:rPr lang="en-US" sz="4200">
                <a:solidFill>
                  <a:srgbClr val="254E72"/>
                </a:solidFill>
                <a:latin typeface="Montserrat 1 Bold Italics"/>
              </a:rPr>
              <a:t>If a licensee believes a colleague is suffering from a substance use disorder or physical or mental impairment, they may contact OhioPHP in lieu of making report to the board.</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10595" y="1011655"/>
            <a:ext cx="14341204" cy="1119507"/>
          </a:xfrm>
          <a:prstGeom prst="rect">
            <a:avLst/>
          </a:prstGeom>
        </p:spPr>
        <p:txBody>
          <a:bodyPr lIns="0" tIns="0" rIns="0" bIns="0" rtlCol="0" anchor="t">
            <a:spAutoFit/>
          </a:bodyPr>
          <a:lstStyle/>
          <a:p>
            <a:pPr>
              <a:lnSpc>
                <a:spcPts val="8690"/>
              </a:lnSpc>
            </a:pPr>
            <a:r>
              <a:rPr lang="en-US" sz="7900" spc="79">
                <a:solidFill>
                  <a:srgbClr val="FEFFFF"/>
                </a:solidFill>
                <a:latin typeface="Montserrat 1"/>
              </a:rPr>
              <a:t>Duty to Report Impairment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10595" y="4050824"/>
            <a:ext cx="12920604" cy="3190875"/>
          </a:xfrm>
          <a:prstGeom prst="rect">
            <a:avLst/>
          </a:prstGeom>
        </p:spPr>
        <p:txBody>
          <a:bodyPr lIns="0" tIns="0" rIns="0" bIns="0" rtlCol="0" anchor="t">
            <a:spAutoFit/>
          </a:bodyPr>
          <a:lstStyle/>
          <a:p>
            <a:pPr>
              <a:lnSpc>
                <a:spcPts val="6359"/>
              </a:lnSpc>
            </a:pPr>
            <a:r>
              <a:rPr lang="en-US" sz="5299">
                <a:solidFill>
                  <a:srgbClr val="073C5C"/>
                </a:solidFill>
                <a:latin typeface="Montserrat 1"/>
              </a:rPr>
              <a:t>Unless they are a participant in the safe haven program, a licensee must </a:t>
            </a:r>
            <a:r>
              <a:rPr lang="en-US" sz="5299">
                <a:solidFill>
                  <a:srgbClr val="073C5C"/>
                </a:solidFill>
                <a:latin typeface="Montserrat 1 Bold Italics"/>
              </a:rPr>
              <a:t>self-report</a:t>
            </a:r>
            <a:r>
              <a:rPr lang="en-US" sz="5299">
                <a:solidFill>
                  <a:srgbClr val="073C5C"/>
                </a:solidFill>
                <a:latin typeface="Montserrat 1"/>
              </a:rPr>
              <a:t> a potential or existing impairment to the Board.</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10595" y="1011655"/>
            <a:ext cx="14341204" cy="1119507"/>
          </a:xfrm>
          <a:prstGeom prst="rect">
            <a:avLst/>
          </a:prstGeom>
        </p:spPr>
        <p:txBody>
          <a:bodyPr lIns="0" tIns="0" rIns="0" bIns="0" rtlCol="0" anchor="t">
            <a:spAutoFit/>
          </a:bodyPr>
          <a:lstStyle/>
          <a:p>
            <a:pPr>
              <a:lnSpc>
                <a:spcPts val="8690"/>
              </a:lnSpc>
            </a:pPr>
            <a:r>
              <a:rPr lang="en-US" sz="7900" spc="79">
                <a:solidFill>
                  <a:srgbClr val="FEFFFF"/>
                </a:solidFill>
                <a:latin typeface="Montserrat 1"/>
              </a:rPr>
              <a:t>Duty to Report Impairment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81670" y="3951439"/>
            <a:ext cx="14577630" cy="3810000"/>
          </a:xfrm>
          <a:prstGeom prst="rect">
            <a:avLst/>
          </a:prstGeom>
        </p:spPr>
        <p:txBody>
          <a:bodyPr lIns="0" tIns="0" rIns="0" bIns="0" rtlCol="0" anchor="t">
            <a:spAutoFit/>
          </a:bodyPr>
          <a:lstStyle/>
          <a:p>
            <a:pPr>
              <a:lnSpc>
                <a:spcPts val="6000"/>
              </a:lnSpc>
            </a:pPr>
            <a:r>
              <a:rPr lang="en-US" sz="5000">
                <a:solidFill>
                  <a:srgbClr val="073C5C"/>
                </a:solidFill>
                <a:latin typeface="Montserrat 1"/>
              </a:rPr>
              <a:t>The presence of impairment shall not excuse acts or preclude investigation or disciplinary action against a participant for other violations of Chapters 4732 of ORC and OAC (for example, sexual misconduct).</a:t>
            </a:r>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310595" y="1011655"/>
            <a:ext cx="14341204" cy="1119507"/>
          </a:xfrm>
          <a:prstGeom prst="rect">
            <a:avLst/>
          </a:prstGeom>
        </p:spPr>
        <p:txBody>
          <a:bodyPr lIns="0" tIns="0" rIns="0" bIns="0" rtlCol="0" anchor="t">
            <a:spAutoFit/>
          </a:bodyPr>
          <a:lstStyle/>
          <a:p>
            <a:pPr>
              <a:lnSpc>
                <a:spcPts val="8690"/>
              </a:lnSpc>
            </a:pPr>
            <a:r>
              <a:rPr lang="en-US" sz="7900" spc="79">
                <a:solidFill>
                  <a:srgbClr val="FEFFFF"/>
                </a:solidFill>
                <a:latin typeface="Montserrat 1"/>
              </a:rPr>
              <a:t>Duty to Report Impairment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1085" y="2514600"/>
            <a:ext cx="14433526" cy="5257800"/>
          </a:xfrm>
          <a:prstGeom prst="rect">
            <a:avLst/>
          </a:prstGeom>
        </p:spPr>
        <p:txBody>
          <a:bodyPr lIns="0" tIns="0" rIns="0" bIns="0" rtlCol="0" anchor="t">
            <a:spAutoFit/>
          </a:bodyPr>
          <a:lstStyle/>
          <a:p>
            <a:pPr algn="ctr">
              <a:lnSpc>
                <a:spcPts val="6960"/>
              </a:lnSpc>
            </a:pPr>
            <a:r>
              <a:rPr lang="en-US" sz="5800">
                <a:solidFill>
                  <a:srgbClr val="254E72"/>
                </a:solidFill>
                <a:latin typeface="Montserrat 1 Bold"/>
              </a:rPr>
              <a:t>Poll Question #2:</a:t>
            </a:r>
          </a:p>
          <a:p>
            <a:pPr algn="ctr">
              <a:lnSpc>
                <a:spcPts val="6960"/>
              </a:lnSpc>
            </a:pPr>
            <a:endParaRPr lang="en-US" sz="5800">
              <a:solidFill>
                <a:srgbClr val="254E72"/>
              </a:solidFill>
              <a:latin typeface="Montserrat 1 Bold"/>
            </a:endParaRPr>
          </a:p>
          <a:p>
            <a:pPr algn="ctr">
              <a:lnSpc>
                <a:spcPts val="6960"/>
              </a:lnSpc>
            </a:pPr>
            <a:r>
              <a:rPr lang="en-US" sz="5800">
                <a:solidFill>
                  <a:srgbClr val="254E72"/>
                </a:solidFill>
                <a:latin typeface="Montserrat 1"/>
              </a:rPr>
              <a:t>What would you do if you were concerned that a colleague is suffering from impairment (burnout, mental health or substance use disorder)?</a:t>
            </a:r>
          </a:p>
        </p:txBody>
      </p:sp>
      <p:grpSp>
        <p:nvGrpSpPr>
          <p:cNvPr id="3" name="Group 3"/>
          <p:cNvGrpSpPr/>
          <p:nvPr/>
        </p:nvGrpSpPr>
        <p:grpSpPr>
          <a:xfrm>
            <a:off x="13205134" y="9581717"/>
            <a:ext cx="4446665" cy="266700"/>
            <a:chOff x="0" y="0"/>
            <a:chExt cx="5928887" cy="355600"/>
          </a:xfrm>
        </p:grpSpPr>
        <p:sp>
          <p:nvSpPr>
            <p:cNvPr id="4" name="Freeform 4"/>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8" name="TextBox 8"/>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9" name="TextBox 9"/>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0" name="Freeform 10"/>
          <p:cNvSpPr/>
          <p:nvPr/>
        </p:nvSpPr>
        <p:spPr>
          <a:xfrm>
            <a:off x="670234" y="516347"/>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7237" y="4514850"/>
            <a:ext cx="14433526" cy="1771650"/>
          </a:xfrm>
          <a:prstGeom prst="rect">
            <a:avLst/>
          </a:prstGeom>
        </p:spPr>
        <p:txBody>
          <a:bodyPr lIns="0" tIns="0" rIns="0" bIns="0" rtlCol="0" anchor="t">
            <a:spAutoFit/>
          </a:bodyPr>
          <a:lstStyle/>
          <a:p>
            <a:pPr algn="ctr">
              <a:lnSpc>
                <a:spcPts val="12600"/>
              </a:lnSpc>
            </a:pPr>
            <a:r>
              <a:rPr lang="en-US" sz="15000" spc="150">
                <a:solidFill>
                  <a:srgbClr val="073C5C"/>
                </a:solidFill>
                <a:latin typeface="Montserrat 1"/>
              </a:rPr>
              <a:t>Call OhioPHP!</a:t>
            </a:r>
          </a:p>
        </p:txBody>
      </p:sp>
      <p:sp>
        <p:nvSpPr>
          <p:cNvPr id="3" name="Freeform 3"/>
          <p:cNvSpPr/>
          <p:nvPr/>
        </p:nvSpPr>
        <p:spPr>
          <a:xfrm>
            <a:off x="670234" y="516347"/>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3095403" y="974508"/>
            <a:ext cx="14556395"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OhioPHP Process</a:t>
            </a:r>
          </a:p>
        </p:txBody>
      </p:sp>
      <p:grpSp>
        <p:nvGrpSpPr>
          <p:cNvPr id="6" name="Group 6"/>
          <p:cNvGrpSpPr/>
          <p:nvPr/>
        </p:nvGrpSpPr>
        <p:grpSpPr>
          <a:xfrm>
            <a:off x="2662961" y="8670697"/>
            <a:ext cx="13824584" cy="990931"/>
            <a:chOff x="0" y="0"/>
            <a:chExt cx="4235704" cy="303611"/>
          </a:xfrm>
        </p:grpSpPr>
        <p:sp>
          <p:nvSpPr>
            <p:cNvPr id="7" name="Freeform 7"/>
            <p:cNvSpPr/>
            <p:nvPr/>
          </p:nvSpPr>
          <p:spPr>
            <a:xfrm>
              <a:off x="0" y="0"/>
              <a:ext cx="4235704" cy="303611"/>
            </a:xfrm>
            <a:custGeom>
              <a:avLst/>
              <a:gdLst/>
              <a:ahLst/>
              <a:cxnLst/>
              <a:rect l="l" t="t" r="r" b="b"/>
              <a:pathLst>
                <a:path w="4235704" h="303611">
                  <a:moveTo>
                    <a:pt x="28561" y="0"/>
                  </a:moveTo>
                  <a:lnTo>
                    <a:pt x="4207144" y="0"/>
                  </a:lnTo>
                  <a:cubicBezTo>
                    <a:pt x="4214718" y="0"/>
                    <a:pt x="4221983" y="3009"/>
                    <a:pt x="4227339" y="8365"/>
                  </a:cubicBezTo>
                  <a:cubicBezTo>
                    <a:pt x="4232695" y="13721"/>
                    <a:pt x="4235704" y="20986"/>
                    <a:pt x="4235704" y="28561"/>
                  </a:cubicBezTo>
                  <a:lnTo>
                    <a:pt x="4235704" y="275050"/>
                  </a:lnTo>
                  <a:cubicBezTo>
                    <a:pt x="4235704" y="282625"/>
                    <a:pt x="4232695" y="289889"/>
                    <a:pt x="4227339" y="295246"/>
                  </a:cubicBezTo>
                  <a:cubicBezTo>
                    <a:pt x="4221983" y="300602"/>
                    <a:pt x="4214718" y="303611"/>
                    <a:pt x="4207144" y="303611"/>
                  </a:cubicBezTo>
                  <a:lnTo>
                    <a:pt x="28561" y="303611"/>
                  </a:lnTo>
                  <a:cubicBezTo>
                    <a:pt x="20986" y="303611"/>
                    <a:pt x="13721" y="300602"/>
                    <a:pt x="8365" y="295246"/>
                  </a:cubicBezTo>
                  <a:cubicBezTo>
                    <a:pt x="3009" y="289889"/>
                    <a:pt x="0" y="282625"/>
                    <a:pt x="0" y="275050"/>
                  </a:cubicBezTo>
                  <a:lnTo>
                    <a:pt x="0" y="28561"/>
                  </a:lnTo>
                  <a:cubicBezTo>
                    <a:pt x="0" y="20986"/>
                    <a:pt x="3009" y="13721"/>
                    <a:pt x="8365" y="8365"/>
                  </a:cubicBezTo>
                  <a:cubicBezTo>
                    <a:pt x="13721" y="3009"/>
                    <a:pt x="20986" y="0"/>
                    <a:pt x="28561" y="0"/>
                  </a:cubicBezTo>
                  <a:close/>
                </a:path>
              </a:pathLst>
            </a:custGeom>
            <a:solidFill>
              <a:srgbClr val="F40000">
                <a:alpha val="19608"/>
              </a:srgbClr>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rot="5400000">
            <a:off x="4412883" y="3805246"/>
            <a:ext cx="757535" cy="707537"/>
          </a:xfrm>
          <a:custGeom>
            <a:avLst/>
            <a:gdLst/>
            <a:ahLst/>
            <a:cxnLst/>
            <a:rect l="l" t="t" r="r" b="b"/>
            <a:pathLst>
              <a:path w="757535" h="707537">
                <a:moveTo>
                  <a:pt x="0" y="0"/>
                </a:moveTo>
                <a:lnTo>
                  <a:pt x="757535" y="0"/>
                </a:lnTo>
                <a:lnTo>
                  <a:pt x="757535" y="707537"/>
                </a:lnTo>
                <a:lnTo>
                  <a:pt x="0" y="70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7984419" y="4588045"/>
            <a:ext cx="3648747" cy="1506746"/>
            <a:chOff x="0" y="0"/>
            <a:chExt cx="1117937" cy="461651"/>
          </a:xfrm>
        </p:grpSpPr>
        <p:sp>
          <p:nvSpPr>
            <p:cNvPr id="11" name="Freeform 11"/>
            <p:cNvSpPr/>
            <p:nvPr/>
          </p:nvSpPr>
          <p:spPr>
            <a:xfrm>
              <a:off x="0" y="0"/>
              <a:ext cx="1117937" cy="461651"/>
            </a:xfrm>
            <a:custGeom>
              <a:avLst/>
              <a:gdLst/>
              <a:ahLst/>
              <a:cxnLst/>
              <a:rect l="l" t="t" r="r" b="b"/>
              <a:pathLst>
                <a:path w="1117937" h="461651">
                  <a:moveTo>
                    <a:pt x="108212" y="0"/>
                  </a:moveTo>
                  <a:lnTo>
                    <a:pt x="1009725" y="0"/>
                  </a:lnTo>
                  <a:cubicBezTo>
                    <a:pt x="1038425" y="0"/>
                    <a:pt x="1065949" y="11401"/>
                    <a:pt x="1086242" y="31695"/>
                  </a:cubicBezTo>
                  <a:cubicBezTo>
                    <a:pt x="1106536" y="51988"/>
                    <a:pt x="1117937" y="79512"/>
                    <a:pt x="1117937" y="108212"/>
                  </a:cubicBezTo>
                  <a:lnTo>
                    <a:pt x="1117937" y="353439"/>
                  </a:lnTo>
                  <a:cubicBezTo>
                    <a:pt x="1117937" y="382138"/>
                    <a:pt x="1106536" y="409662"/>
                    <a:pt x="1086242" y="429956"/>
                  </a:cubicBezTo>
                  <a:cubicBezTo>
                    <a:pt x="1065949" y="450250"/>
                    <a:pt x="1038425" y="461651"/>
                    <a:pt x="1009725" y="461651"/>
                  </a:cubicBezTo>
                  <a:lnTo>
                    <a:pt x="108212" y="461651"/>
                  </a:lnTo>
                  <a:cubicBezTo>
                    <a:pt x="79512" y="461651"/>
                    <a:pt x="51988" y="450250"/>
                    <a:pt x="31695" y="429956"/>
                  </a:cubicBezTo>
                  <a:cubicBezTo>
                    <a:pt x="11401" y="409662"/>
                    <a:pt x="0" y="382138"/>
                    <a:pt x="0" y="353439"/>
                  </a:cubicBezTo>
                  <a:lnTo>
                    <a:pt x="0" y="108212"/>
                  </a:lnTo>
                  <a:cubicBezTo>
                    <a:pt x="0" y="79512"/>
                    <a:pt x="11401" y="51988"/>
                    <a:pt x="31695" y="31695"/>
                  </a:cubicBezTo>
                  <a:cubicBezTo>
                    <a:pt x="51988" y="11401"/>
                    <a:pt x="79512" y="0"/>
                    <a:pt x="108212" y="0"/>
                  </a:cubicBezTo>
                  <a:close/>
                </a:path>
              </a:pathLst>
            </a:custGeom>
            <a:solidFill>
              <a:srgbClr val="3FA6AA">
                <a:alpha val="19608"/>
              </a:srgbClr>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3" name="TextBox 13"/>
          <p:cNvSpPr txBox="1"/>
          <p:nvPr/>
        </p:nvSpPr>
        <p:spPr>
          <a:xfrm>
            <a:off x="8251255" y="4803269"/>
            <a:ext cx="3115075" cy="1061576"/>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Licensee </a:t>
            </a:r>
            <a:r>
              <a:rPr lang="en-US" sz="2588">
                <a:solidFill>
                  <a:srgbClr val="073C5C"/>
                </a:solidFill>
                <a:latin typeface="Montserrat 1 Bold Italics"/>
              </a:rPr>
              <a:t>follows </a:t>
            </a:r>
            <a:r>
              <a:rPr lang="en-US" sz="2588">
                <a:solidFill>
                  <a:srgbClr val="073C5C"/>
                </a:solidFill>
                <a:latin typeface="Montserrat 1"/>
              </a:rPr>
              <a:t>OhioPHP's recommendations</a:t>
            </a:r>
          </a:p>
        </p:txBody>
      </p:sp>
      <p:sp>
        <p:nvSpPr>
          <p:cNvPr id="14" name="TextBox 14"/>
          <p:cNvSpPr txBox="1"/>
          <p:nvPr/>
        </p:nvSpPr>
        <p:spPr>
          <a:xfrm>
            <a:off x="2058295" y="7026413"/>
            <a:ext cx="5466711" cy="724824"/>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Licensee </a:t>
            </a:r>
            <a:r>
              <a:rPr lang="en-US" sz="2588">
                <a:solidFill>
                  <a:srgbClr val="073C5C"/>
                </a:solidFill>
                <a:latin typeface="Montserrat 1 Bold Italics"/>
              </a:rPr>
              <a:t>does not follow </a:t>
            </a:r>
            <a:r>
              <a:rPr lang="en-US" sz="2588">
                <a:solidFill>
                  <a:srgbClr val="073C5C"/>
                </a:solidFill>
                <a:latin typeface="Montserrat 1"/>
              </a:rPr>
              <a:t>OhioPHP's recommendations</a:t>
            </a:r>
          </a:p>
        </p:txBody>
      </p:sp>
      <p:sp>
        <p:nvSpPr>
          <p:cNvPr id="15" name="Freeform 15"/>
          <p:cNvSpPr/>
          <p:nvPr/>
        </p:nvSpPr>
        <p:spPr>
          <a:xfrm rot="5400000">
            <a:off x="4412883" y="6170052"/>
            <a:ext cx="757535" cy="707537"/>
          </a:xfrm>
          <a:custGeom>
            <a:avLst/>
            <a:gdLst/>
            <a:ahLst/>
            <a:cxnLst/>
            <a:rect l="l" t="t" r="r" b="b"/>
            <a:pathLst>
              <a:path w="757535" h="707537">
                <a:moveTo>
                  <a:pt x="0" y="0"/>
                </a:moveTo>
                <a:lnTo>
                  <a:pt x="757535" y="0"/>
                </a:lnTo>
                <a:lnTo>
                  <a:pt x="757535" y="707538"/>
                </a:lnTo>
                <a:lnTo>
                  <a:pt x="0" y="7075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7112584" y="4987649"/>
            <a:ext cx="757535" cy="707537"/>
          </a:xfrm>
          <a:custGeom>
            <a:avLst/>
            <a:gdLst/>
            <a:ahLst/>
            <a:cxnLst/>
            <a:rect l="l" t="t" r="r" b="b"/>
            <a:pathLst>
              <a:path w="757535" h="707537">
                <a:moveTo>
                  <a:pt x="0" y="0"/>
                </a:moveTo>
                <a:lnTo>
                  <a:pt x="757535" y="0"/>
                </a:lnTo>
                <a:lnTo>
                  <a:pt x="757535" y="707537"/>
                </a:lnTo>
                <a:lnTo>
                  <a:pt x="0" y="70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1747466" y="4987649"/>
            <a:ext cx="757535" cy="707537"/>
          </a:xfrm>
          <a:custGeom>
            <a:avLst/>
            <a:gdLst/>
            <a:ahLst/>
            <a:cxnLst/>
            <a:rect l="l" t="t" r="r" b="b"/>
            <a:pathLst>
              <a:path w="757535" h="707537">
                <a:moveTo>
                  <a:pt x="0" y="0"/>
                </a:moveTo>
                <a:lnTo>
                  <a:pt x="757534" y="0"/>
                </a:lnTo>
                <a:lnTo>
                  <a:pt x="757534" y="707537"/>
                </a:lnTo>
                <a:lnTo>
                  <a:pt x="0" y="70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rot="5400000">
            <a:off x="4412883" y="7842911"/>
            <a:ext cx="757535" cy="707537"/>
          </a:xfrm>
          <a:custGeom>
            <a:avLst/>
            <a:gdLst/>
            <a:ahLst/>
            <a:cxnLst/>
            <a:rect l="l" t="t" r="r" b="b"/>
            <a:pathLst>
              <a:path w="757535" h="707537">
                <a:moveTo>
                  <a:pt x="0" y="0"/>
                </a:moveTo>
                <a:lnTo>
                  <a:pt x="757535" y="0"/>
                </a:lnTo>
                <a:lnTo>
                  <a:pt x="757535" y="707537"/>
                </a:lnTo>
                <a:lnTo>
                  <a:pt x="0" y="70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2016378" y="3345678"/>
            <a:ext cx="5443645" cy="356726"/>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OhioPHP receives referral</a:t>
            </a:r>
          </a:p>
        </p:txBody>
      </p:sp>
      <p:sp>
        <p:nvSpPr>
          <p:cNvPr id="20" name="TextBox 20"/>
          <p:cNvSpPr txBox="1"/>
          <p:nvPr/>
        </p:nvSpPr>
        <p:spPr>
          <a:xfrm>
            <a:off x="2638964" y="4664378"/>
            <a:ext cx="4305372" cy="1414001"/>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OhioPHP conducts a well-being screening and makes recommendations for next steps</a:t>
            </a:r>
          </a:p>
        </p:txBody>
      </p:sp>
      <p:grpSp>
        <p:nvGrpSpPr>
          <p:cNvPr id="21" name="Group 21"/>
          <p:cNvGrpSpPr/>
          <p:nvPr/>
        </p:nvGrpSpPr>
        <p:grpSpPr>
          <a:xfrm>
            <a:off x="12619300" y="4820414"/>
            <a:ext cx="4328830" cy="1113660"/>
            <a:chOff x="0" y="0"/>
            <a:chExt cx="1326307" cy="341214"/>
          </a:xfrm>
        </p:grpSpPr>
        <p:sp>
          <p:nvSpPr>
            <p:cNvPr id="22" name="Freeform 22"/>
            <p:cNvSpPr/>
            <p:nvPr/>
          </p:nvSpPr>
          <p:spPr>
            <a:xfrm>
              <a:off x="0" y="0"/>
              <a:ext cx="1326307" cy="341214"/>
            </a:xfrm>
            <a:custGeom>
              <a:avLst/>
              <a:gdLst/>
              <a:ahLst/>
              <a:cxnLst/>
              <a:rect l="l" t="t" r="r" b="b"/>
              <a:pathLst>
                <a:path w="1326307" h="341214">
                  <a:moveTo>
                    <a:pt x="91211" y="0"/>
                  </a:moveTo>
                  <a:lnTo>
                    <a:pt x="1235096" y="0"/>
                  </a:lnTo>
                  <a:cubicBezTo>
                    <a:pt x="1259287" y="0"/>
                    <a:pt x="1282487" y="9610"/>
                    <a:pt x="1299592" y="26715"/>
                  </a:cubicBezTo>
                  <a:cubicBezTo>
                    <a:pt x="1316697" y="43821"/>
                    <a:pt x="1326307" y="67021"/>
                    <a:pt x="1326307" y="91211"/>
                  </a:cubicBezTo>
                  <a:lnTo>
                    <a:pt x="1326307" y="250002"/>
                  </a:lnTo>
                  <a:cubicBezTo>
                    <a:pt x="1326307" y="300377"/>
                    <a:pt x="1285470" y="341214"/>
                    <a:pt x="1235096" y="341214"/>
                  </a:cubicBezTo>
                  <a:lnTo>
                    <a:pt x="91211" y="341214"/>
                  </a:lnTo>
                  <a:cubicBezTo>
                    <a:pt x="67021" y="341214"/>
                    <a:pt x="43821" y="331604"/>
                    <a:pt x="26715" y="314498"/>
                  </a:cubicBezTo>
                  <a:cubicBezTo>
                    <a:pt x="9610" y="297393"/>
                    <a:pt x="0" y="274193"/>
                    <a:pt x="0" y="250002"/>
                  </a:cubicBezTo>
                  <a:lnTo>
                    <a:pt x="0" y="91211"/>
                  </a:lnTo>
                  <a:cubicBezTo>
                    <a:pt x="0" y="67021"/>
                    <a:pt x="9610" y="43821"/>
                    <a:pt x="26715" y="26715"/>
                  </a:cubicBezTo>
                  <a:cubicBezTo>
                    <a:pt x="43821" y="9610"/>
                    <a:pt x="67021" y="0"/>
                    <a:pt x="91211" y="0"/>
                  </a:cubicBezTo>
                  <a:close/>
                </a:path>
              </a:pathLst>
            </a:custGeom>
            <a:solidFill>
              <a:srgbClr val="3FA6AA">
                <a:alpha val="19608"/>
              </a:srgbClr>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24" name="TextBox 24"/>
          <p:cNvSpPr txBox="1"/>
          <p:nvPr/>
        </p:nvSpPr>
        <p:spPr>
          <a:xfrm>
            <a:off x="12790986" y="5029120"/>
            <a:ext cx="3985460" cy="709151"/>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Licensee may enroll in safe haven program</a:t>
            </a:r>
          </a:p>
        </p:txBody>
      </p:sp>
      <p:sp>
        <p:nvSpPr>
          <p:cNvPr id="25" name="TextBox 25"/>
          <p:cNvSpPr txBox="1"/>
          <p:nvPr/>
        </p:nvSpPr>
        <p:spPr>
          <a:xfrm>
            <a:off x="2997549" y="8825874"/>
            <a:ext cx="13037991" cy="709151"/>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 </a:t>
            </a:r>
            <a:r>
              <a:rPr lang="en-US" sz="2588">
                <a:solidFill>
                  <a:srgbClr val="073C5C"/>
                </a:solidFill>
                <a:latin typeface="Montserrat 1 Bold Italics"/>
              </a:rPr>
              <a:t>Only if impairment is identified</a:t>
            </a:r>
            <a:r>
              <a:rPr lang="en-US" sz="2588">
                <a:solidFill>
                  <a:srgbClr val="073C5C"/>
                </a:solidFill>
                <a:latin typeface="Montserrat 1"/>
              </a:rPr>
              <a:t> and OhioPHP believes the practitioner is a</a:t>
            </a:r>
            <a:r>
              <a:rPr lang="en-US" sz="2588">
                <a:solidFill>
                  <a:srgbClr val="073C5C"/>
                </a:solidFill>
                <a:latin typeface="Montserrat 1 Bold Italics"/>
              </a:rPr>
              <a:t> risk to patient safety</a:t>
            </a:r>
            <a:r>
              <a:rPr lang="en-US" sz="2588">
                <a:solidFill>
                  <a:srgbClr val="073C5C"/>
                </a:solidFill>
                <a:latin typeface="Montserrat 1"/>
              </a:rPr>
              <a:t>, a report may be made to the Ohio Board of Psychology.</a:t>
            </a:r>
          </a:p>
        </p:txBody>
      </p:sp>
      <p:sp>
        <p:nvSpPr>
          <p:cNvPr id="26" name="TextBox 26"/>
          <p:cNvSpPr txBox="1"/>
          <p:nvPr/>
        </p:nvSpPr>
        <p:spPr>
          <a:xfrm>
            <a:off x="7763492" y="7026413"/>
            <a:ext cx="6047840" cy="714931"/>
          </a:xfrm>
          <a:prstGeom prst="rect">
            <a:avLst/>
          </a:prstGeom>
        </p:spPr>
        <p:txBody>
          <a:bodyPr lIns="0" tIns="0" rIns="0" bIns="0" rtlCol="0" anchor="t">
            <a:spAutoFit/>
          </a:bodyPr>
          <a:lstStyle/>
          <a:p>
            <a:pPr algn="ctr">
              <a:lnSpc>
                <a:spcPts val="2847"/>
              </a:lnSpc>
            </a:pPr>
            <a:r>
              <a:rPr lang="en-US" sz="2588">
                <a:solidFill>
                  <a:srgbClr val="073C5C"/>
                </a:solidFill>
                <a:latin typeface="Montserrat 1"/>
              </a:rPr>
              <a:t>OhioPHP provides additional therapeutic options</a:t>
            </a:r>
          </a:p>
        </p:txBody>
      </p:sp>
      <p:sp>
        <p:nvSpPr>
          <p:cNvPr id="27" name="Freeform 27"/>
          <p:cNvSpPr/>
          <p:nvPr/>
        </p:nvSpPr>
        <p:spPr>
          <a:xfrm>
            <a:off x="7425193" y="7020769"/>
            <a:ext cx="757535" cy="707537"/>
          </a:xfrm>
          <a:custGeom>
            <a:avLst/>
            <a:gdLst/>
            <a:ahLst/>
            <a:cxnLst/>
            <a:rect l="l" t="t" r="r" b="b"/>
            <a:pathLst>
              <a:path w="757535" h="707537">
                <a:moveTo>
                  <a:pt x="0" y="0"/>
                </a:moveTo>
                <a:lnTo>
                  <a:pt x="757535" y="0"/>
                </a:lnTo>
                <a:lnTo>
                  <a:pt x="757535" y="707537"/>
                </a:lnTo>
                <a:lnTo>
                  <a:pt x="0" y="707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281824" y="574457"/>
            <a:ext cx="14556395" cy="1974853"/>
          </a:xfrm>
          <a:prstGeom prst="rect">
            <a:avLst/>
          </a:prstGeom>
        </p:spPr>
        <p:txBody>
          <a:bodyPr lIns="0" tIns="0" rIns="0" bIns="0" rtlCol="0" anchor="t">
            <a:spAutoFit/>
          </a:bodyPr>
          <a:lstStyle/>
          <a:p>
            <a:pPr>
              <a:lnSpc>
                <a:spcPts val="7700"/>
              </a:lnSpc>
            </a:pPr>
            <a:r>
              <a:rPr lang="en-US" sz="7000">
                <a:solidFill>
                  <a:srgbClr val="FFFFFF"/>
                </a:solidFill>
                <a:latin typeface="Montserrat 1"/>
              </a:rPr>
              <a:t>What is an OhioPHP </a:t>
            </a:r>
          </a:p>
          <a:p>
            <a:pPr>
              <a:lnSpc>
                <a:spcPts val="7700"/>
              </a:lnSpc>
            </a:pPr>
            <a:r>
              <a:rPr lang="en-US" sz="7000">
                <a:solidFill>
                  <a:srgbClr val="FFFFFF"/>
                </a:solidFill>
                <a:latin typeface="Montserrat 1"/>
              </a:rPr>
              <a:t>Well-being Screening?</a:t>
            </a:r>
          </a:p>
        </p:txBody>
      </p:sp>
      <p:sp>
        <p:nvSpPr>
          <p:cNvPr id="13" name="TextBox 13"/>
          <p:cNvSpPr txBox="1"/>
          <p:nvPr/>
        </p:nvSpPr>
        <p:spPr>
          <a:xfrm>
            <a:off x="2312596" y="3536079"/>
            <a:ext cx="14946704" cy="5039361"/>
          </a:xfrm>
          <a:prstGeom prst="rect">
            <a:avLst/>
          </a:prstGeom>
        </p:spPr>
        <p:txBody>
          <a:bodyPr lIns="0" tIns="0" rIns="0" bIns="0" rtlCol="0" anchor="t">
            <a:spAutoFit/>
          </a:bodyPr>
          <a:lstStyle/>
          <a:p>
            <a:pPr>
              <a:lnSpc>
                <a:spcPts val="5739"/>
              </a:lnSpc>
            </a:pPr>
            <a:r>
              <a:rPr lang="en-US" sz="4099">
                <a:solidFill>
                  <a:srgbClr val="254E72"/>
                </a:solidFill>
                <a:latin typeface="Montserrat 1"/>
              </a:rPr>
              <a:t>OhioPHP's Well-being </a:t>
            </a:r>
            <a:r>
              <a:rPr lang="en-US" sz="4099">
                <a:solidFill>
                  <a:srgbClr val="073C5C"/>
                </a:solidFill>
                <a:latin typeface="Montserrat 1"/>
              </a:rPr>
              <a:t>Screenings</a:t>
            </a:r>
            <a:r>
              <a:rPr lang="en-US" sz="4099">
                <a:solidFill>
                  <a:srgbClr val="254E72"/>
                </a:solidFill>
                <a:latin typeface="Montserrat 1"/>
              </a:rPr>
              <a:t> are designed for individuals experiencing symptoms of:</a:t>
            </a:r>
          </a:p>
          <a:p>
            <a:pPr marL="885186" lvl="1" indent="-442593">
              <a:lnSpc>
                <a:spcPts val="5739"/>
              </a:lnSpc>
              <a:buFont typeface="Arial"/>
              <a:buChar char="•"/>
            </a:pPr>
            <a:r>
              <a:rPr lang="en-US" sz="4099">
                <a:solidFill>
                  <a:srgbClr val="254E72"/>
                </a:solidFill>
                <a:latin typeface="Montserrat 1"/>
              </a:rPr>
              <a:t>Burnout</a:t>
            </a:r>
          </a:p>
          <a:p>
            <a:pPr marL="885186" lvl="1" indent="-442593">
              <a:lnSpc>
                <a:spcPts val="5739"/>
              </a:lnSpc>
              <a:buFont typeface="Arial"/>
              <a:buChar char="•"/>
            </a:pPr>
            <a:r>
              <a:rPr lang="en-US" sz="4099">
                <a:solidFill>
                  <a:srgbClr val="254E72"/>
                </a:solidFill>
                <a:latin typeface="Montserrat 1"/>
              </a:rPr>
              <a:t>Stress</a:t>
            </a:r>
          </a:p>
          <a:p>
            <a:pPr marL="885186" lvl="1" indent="-442593">
              <a:lnSpc>
                <a:spcPts val="5739"/>
              </a:lnSpc>
              <a:buFont typeface="Arial"/>
              <a:buChar char="•"/>
            </a:pPr>
            <a:r>
              <a:rPr lang="en-US" sz="4099">
                <a:solidFill>
                  <a:srgbClr val="254E72"/>
                </a:solidFill>
                <a:latin typeface="Montserrat 1"/>
              </a:rPr>
              <a:t>Anxiety, depression, or other mood disorders</a:t>
            </a:r>
          </a:p>
          <a:p>
            <a:pPr marL="885186" lvl="1" indent="-442593">
              <a:lnSpc>
                <a:spcPts val="5739"/>
              </a:lnSpc>
              <a:buFont typeface="Arial"/>
              <a:buChar char="•"/>
            </a:pPr>
            <a:r>
              <a:rPr lang="en-US" sz="4099">
                <a:solidFill>
                  <a:srgbClr val="254E72"/>
                </a:solidFill>
                <a:latin typeface="Montserrat 1"/>
              </a:rPr>
              <a:t>Substance use disorders</a:t>
            </a:r>
          </a:p>
          <a:p>
            <a:pPr marL="885186" lvl="1" indent="-442593">
              <a:lnSpc>
                <a:spcPts val="5739"/>
              </a:lnSpc>
              <a:buFont typeface="Arial"/>
              <a:buChar char="•"/>
            </a:pPr>
            <a:r>
              <a:rPr lang="en-US" sz="4099">
                <a:solidFill>
                  <a:srgbClr val="254E72"/>
                </a:solidFill>
                <a:latin typeface="Montserrat 1"/>
              </a:rPr>
              <a:t>Other issues impacting one's health and well-being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095403" y="1075154"/>
            <a:ext cx="14556395" cy="982983"/>
          </a:xfrm>
          <a:prstGeom prst="rect">
            <a:avLst/>
          </a:prstGeom>
        </p:spPr>
        <p:txBody>
          <a:bodyPr lIns="0" tIns="0" rIns="0" bIns="0" rtlCol="0" anchor="t">
            <a:spAutoFit/>
          </a:bodyPr>
          <a:lstStyle/>
          <a:p>
            <a:pPr>
              <a:lnSpc>
                <a:spcPts val="7590"/>
              </a:lnSpc>
            </a:pPr>
            <a:r>
              <a:rPr lang="en-US" sz="6900">
                <a:solidFill>
                  <a:srgbClr val="FFFFFF"/>
                </a:solidFill>
                <a:latin typeface="Montserrat 1"/>
              </a:rPr>
              <a:t>OhioPHP Well-being Screenings</a:t>
            </a:r>
          </a:p>
        </p:txBody>
      </p:sp>
      <p:sp>
        <p:nvSpPr>
          <p:cNvPr id="13" name="TextBox 13"/>
          <p:cNvSpPr txBox="1"/>
          <p:nvPr/>
        </p:nvSpPr>
        <p:spPr>
          <a:xfrm>
            <a:off x="2119844" y="3206317"/>
            <a:ext cx="15531954" cy="6169025"/>
          </a:xfrm>
          <a:prstGeom prst="rect">
            <a:avLst/>
          </a:prstGeom>
        </p:spPr>
        <p:txBody>
          <a:bodyPr lIns="0" tIns="0" rIns="0" bIns="0" rtlCol="0" anchor="t">
            <a:spAutoFit/>
          </a:bodyPr>
          <a:lstStyle/>
          <a:p>
            <a:pPr marL="755649" lvl="1" indent="-377824">
              <a:lnSpc>
                <a:spcPts val="4899"/>
              </a:lnSpc>
              <a:buFont typeface="Arial"/>
              <a:buChar char="•"/>
            </a:pPr>
            <a:r>
              <a:rPr lang="en-US" sz="3499">
                <a:solidFill>
                  <a:srgbClr val="254E72"/>
                </a:solidFill>
                <a:latin typeface="Montserrat 1"/>
              </a:rPr>
              <a:t>Scheduled upon request from the licensee</a:t>
            </a:r>
          </a:p>
          <a:p>
            <a:pPr marL="755649" lvl="1" indent="-377824">
              <a:lnSpc>
                <a:spcPts val="4899"/>
              </a:lnSpc>
              <a:buFont typeface="Arial"/>
              <a:buChar char="•"/>
            </a:pPr>
            <a:r>
              <a:rPr lang="en-US" sz="3499">
                <a:solidFill>
                  <a:srgbClr val="254E72"/>
                </a:solidFill>
                <a:latin typeface="Montserrat 1"/>
              </a:rPr>
              <a:t>OhioPHP's clinical team will provide recommendations regarding the results of the screen to the participant</a:t>
            </a:r>
          </a:p>
          <a:p>
            <a:pPr marL="755649" lvl="1" indent="-377824">
              <a:lnSpc>
                <a:spcPts val="4899"/>
              </a:lnSpc>
              <a:buFont typeface="Arial"/>
              <a:buChar char="•"/>
            </a:pPr>
            <a:r>
              <a:rPr lang="en-US" sz="3499">
                <a:solidFill>
                  <a:srgbClr val="254E72"/>
                </a:solidFill>
                <a:latin typeface="Montserrat 1"/>
              </a:rPr>
              <a:t>Recommendations may include referrals for:</a:t>
            </a:r>
          </a:p>
          <a:p>
            <a:pPr marL="1511298" lvl="2" indent="-503766">
              <a:lnSpc>
                <a:spcPts val="4899"/>
              </a:lnSpc>
              <a:buFont typeface="Arial"/>
              <a:buChar char="⚬"/>
            </a:pPr>
            <a:r>
              <a:rPr lang="en-US" sz="3499">
                <a:solidFill>
                  <a:srgbClr val="254E72"/>
                </a:solidFill>
                <a:latin typeface="Montserrat 1"/>
              </a:rPr>
              <a:t>Additional diagnostic evaluations</a:t>
            </a:r>
          </a:p>
          <a:p>
            <a:pPr marL="1511298" lvl="2" indent="-503766">
              <a:lnSpc>
                <a:spcPts val="4899"/>
              </a:lnSpc>
              <a:buFont typeface="Arial"/>
              <a:buChar char="⚬"/>
            </a:pPr>
            <a:r>
              <a:rPr lang="en-US" sz="3499">
                <a:solidFill>
                  <a:srgbClr val="254E72"/>
                </a:solidFill>
                <a:latin typeface="Montserrat 1"/>
              </a:rPr>
              <a:t>Appropriate treatment programs as indicated</a:t>
            </a:r>
          </a:p>
          <a:p>
            <a:pPr marL="1511298" lvl="2" indent="-503766">
              <a:lnSpc>
                <a:spcPts val="4899"/>
              </a:lnSpc>
              <a:buFont typeface="Arial"/>
              <a:buChar char="⚬"/>
            </a:pPr>
            <a:r>
              <a:rPr lang="en-US" sz="3499">
                <a:solidFill>
                  <a:srgbClr val="254E72"/>
                </a:solidFill>
                <a:latin typeface="Montserrat 1"/>
              </a:rPr>
              <a:t>Individual counseling</a:t>
            </a:r>
          </a:p>
          <a:p>
            <a:pPr marL="1511298" lvl="2" indent="-503766">
              <a:lnSpc>
                <a:spcPts val="4899"/>
              </a:lnSpc>
              <a:buFont typeface="Arial"/>
              <a:buChar char="⚬"/>
            </a:pPr>
            <a:r>
              <a:rPr lang="en-US" sz="3499">
                <a:solidFill>
                  <a:srgbClr val="254E72"/>
                </a:solidFill>
                <a:latin typeface="Montserrat 1"/>
              </a:rPr>
              <a:t>Medication management</a:t>
            </a:r>
          </a:p>
          <a:p>
            <a:pPr marL="1511298" lvl="2" indent="-503766">
              <a:lnSpc>
                <a:spcPts val="4899"/>
              </a:lnSpc>
              <a:buFont typeface="Arial"/>
              <a:buChar char="⚬"/>
            </a:pPr>
            <a:r>
              <a:rPr lang="en-US" sz="3499">
                <a:solidFill>
                  <a:srgbClr val="254E72"/>
                </a:solidFill>
                <a:latin typeface="Montserrat 1"/>
              </a:rPr>
              <a:t>OhioPHP care coordination, case management and monitoring for additional support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3095403" y="981075"/>
            <a:ext cx="11969236"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What is OhioPHP?</a:t>
            </a:r>
          </a:p>
        </p:txBody>
      </p:sp>
      <p:sp>
        <p:nvSpPr>
          <p:cNvPr id="12" name="TextBox 12"/>
          <p:cNvSpPr txBox="1"/>
          <p:nvPr/>
        </p:nvSpPr>
        <p:spPr>
          <a:xfrm>
            <a:off x="2227132" y="3606592"/>
            <a:ext cx="14499069" cy="5057775"/>
          </a:xfrm>
          <a:prstGeom prst="rect">
            <a:avLst/>
          </a:prstGeom>
        </p:spPr>
        <p:txBody>
          <a:bodyPr lIns="0" tIns="0" rIns="0" bIns="0" rtlCol="0" anchor="t">
            <a:spAutoFit/>
          </a:bodyPr>
          <a:lstStyle/>
          <a:p>
            <a:pPr>
              <a:lnSpc>
                <a:spcPts val="4439"/>
              </a:lnSpc>
            </a:pPr>
            <a:r>
              <a:rPr lang="en-US" sz="3699">
                <a:solidFill>
                  <a:srgbClr val="073C5C"/>
                </a:solidFill>
                <a:latin typeface="Montserrat 1"/>
              </a:rPr>
              <a:t>The Ohio Professionals Health Program (OhioPHP) is a nonprofit organization that started as a group of physicians wanting to support their peers struggling with mental health or substance use disorders. </a:t>
            </a:r>
          </a:p>
          <a:p>
            <a:pPr>
              <a:lnSpc>
                <a:spcPts val="4439"/>
              </a:lnSpc>
            </a:pPr>
            <a:endParaRPr lang="en-US" sz="3699">
              <a:solidFill>
                <a:srgbClr val="073C5C"/>
              </a:solidFill>
              <a:latin typeface="Montserrat 1"/>
            </a:endParaRPr>
          </a:p>
          <a:p>
            <a:pPr>
              <a:lnSpc>
                <a:spcPts val="4439"/>
              </a:lnSpc>
            </a:pPr>
            <a:r>
              <a:rPr lang="en-US" sz="3699">
                <a:solidFill>
                  <a:srgbClr val="073C5C"/>
                </a:solidFill>
                <a:latin typeface="Montserrat 1 Bold"/>
              </a:rPr>
              <a:t>Today, OhioPHP assists hundreds of healthcare workers across the state with a wide range of concerns including stress, burnout, mental health, or substance use disorders and much more!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3214034" y="1075154"/>
            <a:ext cx="14556395" cy="982983"/>
          </a:xfrm>
          <a:prstGeom prst="rect">
            <a:avLst/>
          </a:prstGeom>
        </p:spPr>
        <p:txBody>
          <a:bodyPr lIns="0" tIns="0" rIns="0" bIns="0" rtlCol="0" anchor="t">
            <a:spAutoFit/>
          </a:bodyPr>
          <a:lstStyle/>
          <a:p>
            <a:pPr>
              <a:lnSpc>
                <a:spcPts val="7590"/>
              </a:lnSpc>
            </a:pPr>
            <a:r>
              <a:rPr lang="en-US" sz="6900">
                <a:solidFill>
                  <a:srgbClr val="FFFFFF"/>
                </a:solidFill>
                <a:latin typeface="Montserrat 1"/>
              </a:rPr>
              <a:t>What is therapeutic monitoring?</a:t>
            </a:r>
          </a:p>
        </p:txBody>
      </p:sp>
      <p:sp>
        <p:nvSpPr>
          <p:cNvPr id="12" name="TextBox 12"/>
          <p:cNvSpPr txBox="1"/>
          <p:nvPr/>
        </p:nvSpPr>
        <p:spPr>
          <a:xfrm>
            <a:off x="2115093" y="3263467"/>
            <a:ext cx="15258507" cy="6178550"/>
          </a:xfrm>
          <a:prstGeom prst="rect">
            <a:avLst/>
          </a:prstGeom>
        </p:spPr>
        <p:txBody>
          <a:bodyPr lIns="0" tIns="0" rIns="0" bIns="0" rtlCol="0" anchor="t">
            <a:spAutoFit/>
          </a:bodyPr>
          <a:lstStyle/>
          <a:p>
            <a:pPr marL="755652" lvl="1" indent="-377826">
              <a:lnSpc>
                <a:spcPts val="4900"/>
              </a:lnSpc>
              <a:buFont typeface="Arial"/>
              <a:buChar char="•"/>
            </a:pPr>
            <a:r>
              <a:rPr lang="en-US" sz="3500">
                <a:solidFill>
                  <a:srgbClr val="073C5C"/>
                </a:solidFill>
                <a:latin typeface="Montserrat 1"/>
              </a:rPr>
              <a:t>Recommended for illnesses that could benefit from long-term, ongoing therapeutic support</a:t>
            </a:r>
          </a:p>
          <a:p>
            <a:pPr marL="755652" lvl="1" indent="-377826">
              <a:lnSpc>
                <a:spcPts val="4900"/>
              </a:lnSpc>
              <a:buFont typeface="Arial"/>
              <a:buChar char="•"/>
            </a:pPr>
            <a:r>
              <a:rPr lang="en-US" sz="3500">
                <a:solidFill>
                  <a:srgbClr val="073C5C"/>
                </a:solidFill>
                <a:latin typeface="Montserrat 1"/>
              </a:rPr>
              <a:t>Standard monitoring agreements support a participant's progress for 1-5 years</a:t>
            </a:r>
          </a:p>
          <a:p>
            <a:pPr marL="755652" lvl="1" indent="-377826">
              <a:lnSpc>
                <a:spcPts val="4900"/>
              </a:lnSpc>
              <a:buFont typeface="Arial"/>
              <a:buChar char="•"/>
            </a:pPr>
            <a:r>
              <a:rPr lang="en-US" sz="3500">
                <a:solidFill>
                  <a:srgbClr val="073C5C"/>
                </a:solidFill>
                <a:latin typeface="Montserrat 1"/>
              </a:rPr>
              <a:t>Individualized to best meet the needs of each participant and recommendations may include:</a:t>
            </a:r>
          </a:p>
          <a:p>
            <a:pPr marL="1511304" lvl="2" indent="-503768">
              <a:lnSpc>
                <a:spcPts val="4900"/>
              </a:lnSpc>
              <a:buFont typeface="Arial"/>
              <a:buChar char="⚬"/>
            </a:pPr>
            <a:r>
              <a:rPr lang="en-US" sz="3500">
                <a:solidFill>
                  <a:srgbClr val="073C5C"/>
                </a:solidFill>
                <a:latin typeface="Montserrat 1"/>
              </a:rPr>
              <a:t>Individual therapy</a:t>
            </a:r>
          </a:p>
          <a:p>
            <a:pPr marL="1511304" lvl="2" indent="-503768">
              <a:lnSpc>
                <a:spcPts val="4900"/>
              </a:lnSpc>
              <a:buFont typeface="Arial"/>
              <a:buChar char="⚬"/>
            </a:pPr>
            <a:r>
              <a:rPr lang="en-US" sz="3500">
                <a:solidFill>
                  <a:srgbClr val="073C5C"/>
                </a:solidFill>
                <a:latin typeface="Montserrat 1"/>
              </a:rPr>
              <a:t>Group support</a:t>
            </a:r>
          </a:p>
          <a:p>
            <a:pPr marL="1511304" lvl="2" indent="-503768">
              <a:lnSpc>
                <a:spcPts val="4900"/>
              </a:lnSpc>
              <a:buFont typeface="Arial"/>
              <a:buChar char="⚬"/>
            </a:pPr>
            <a:r>
              <a:rPr lang="en-US" sz="3500">
                <a:solidFill>
                  <a:srgbClr val="073C5C"/>
                </a:solidFill>
                <a:latin typeface="Montserrat 1"/>
              </a:rPr>
              <a:t>Toxicology testing</a:t>
            </a:r>
          </a:p>
          <a:p>
            <a:pPr marL="1511304" lvl="2" indent="-503768">
              <a:lnSpc>
                <a:spcPts val="4900"/>
              </a:lnSpc>
              <a:buFont typeface="Arial"/>
              <a:buChar char="⚬"/>
            </a:pPr>
            <a:r>
              <a:rPr lang="en-US" sz="3500">
                <a:solidFill>
                  <a:srgbClr val="073C5C"/>
                </a:solidFill>
                <a:latin typeface="Montserrat 1"/>
              </a:rPr>
              <a:t>Advocacy from OhioPHP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3344684" y="504608"/>
            <a:ext cx="14307115" cy="2124075"/>
          </a:xfrm>
          <a:prstGeom prst="rect">
            <a:avLst/>
          </a:prstGeom>
        </p:spPr>
        <p:txBody>
          <a:bodyPr lIns="0" tIns="0" rIns="0" bIns="0" rtlCol="0" anchor="t">
            <a:spAutoFit/>
          </a:bodyPr>
          <a:lstStyle/>
          <a:p>
            <a:pPr>
              <a:lnSpc>
                <a:spcPts val="8250"/>
              </a:lnSpc>
            </a:pPr>
            <a:r>
              <a:rPr lang="en-US" sz="7500">
                <a:solidFill>
                  <a:srgbClr val="FFFFFF"/>
                </a:solidFill>
                <a:latin typeface="Montserrat 2"/>
              </a:rPr>
              <a:t>Why does therapeutic monitoring matter?</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grpSp>
      <p:sp>
        <p:nvSpPr>
          <p:cNvPr id="13" name="TextBox 13"/>
          <p:cNvSpPr txBox="1"/>
          <p:nvPr/>
        </p:nvSpPr>
        <p:spPr>
          <a:xfrm>
            <a:off x="3344684" y="3985888"/>
            <a:ext cx="12279914" cy="4238625"/>
          </a:xfrm>
          <a:prstGeom prst="rect">
            <a:avLst/>
          </a:prstGeom>
        </p:spPr>
        <p:txBody>
          <a:bodyPr lIns="0" tIns="0" rIns="0" bIns="0" rtlCol="0" anchor="t">
            <a:spAutoFit/>
          </a:bodyPr>
          <a:lstStyle/>
          <a:p>
            <a:pPr>
              <a:lnSpc>
                <a:spcPts val="6720"/>
              </a:lnSpc>
            </a:pPr>
            <a:r>
              <a:rPr lang="en-US" sz="5600" spc="224">
                <a:solidFill>
                  <a:srgbClr val="254E72"/>
                </a:solidFill>
                <a:latin typeface="Montserrat 2"/>
              </a:rPr>
              <a:t>Sustained recovery from a substance use disorder for the </a:t>
            </a:r>
            <a:r>
              <a:rPr lang="en-US" sz="5600" spc="224">
                <a:solidFill>
                  <a:srgbClr val="254E72"/>
                </a:solidFill>
                <a:latin typeface="Montserrat 2 Medium Italics"/>
              </a:rPr>
              <a:t>general population</a:t>
            </a:r>
            <a:r>
              <a:rPr lang="en-US" sz="5600" spc="224">
                <a:solidFill>
                  <a:srgbClr val="254E72"/>
                </a:solidFill>
                <a:latin typeface="Montserrat 2"/>
              </a:rPr>
              <a:t> is below 50% during the first year following treatment.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3344684" y="583983"/>
            <a:ext cx="14153668" cy="1965325"/>
          </a:xfrm>
          <a:prstGeom prst="rect">
            <a:avLst/>
          </a:prstGeom>
        </p:spPr>
        <p:txBody>
          <a:bodyPr lIns="0" tIns="0" rIns="0" bIns="0" rtlCol="0" anchor="t">
            <a:spAutoFit/>
          </a:bodyPr>
          <a:lstStyle/>
          <a:p>
            <a:pPr>
              <a:lnSpc>
                <a:spcPts val="7699"/>
              </a:lnSpc>
            </a:pPr>
            <a:r>
              <a:rPr lang="en-US" sz="6999">
                <a:solidFill>
                  <a:srgbClr val="FFFFFF"/>
                </a:solidFill>
                <a:latin typeface="Montserrat 2"/>
              </a:rPr>
              <a:t>Why does therapeutic monitoring matter?</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grpSp>
      <p:sp>
        <p:nvSpPr>
          <p:cNvPr id="13" name="TextBox 13"/>
          <p:cNvSpPr txBox="1"/>
          <p:nvPr/>
        </p:nvSpPr>
        <p:spPr>
          <a:xfrm>
            <a:off x="2016183" y="3789078"/>
            <a:ext cx="15042551" cy="3810000"/>
          </a:xfrm>
          <a:prstGeom prst="rect">
            <a:avLst/>
          </a:prstGeom>
        </p:spPr>
        <p:txBody>
          <a:bodyPr lIns="0" tIns="0" rIns="0" bIns="0" rtlCol="0" anchor="t">
            <a:spAutoFit/>
          </a:bodyPr>
          <a:lstStyle/>
          <a:p>
            <a:pPr>
              <a:lnSpc>
                <a:spcPts val="6000"/>
              </a:lnSpc>
            </a:pPr>
            <a:r>
              <a:rPr lang="en-US" sz="5000" spc="200">
                <a:solidFill>
                  <a:srgbClr val="254E72"/>
                </a:solidFill>
                <a:latin typeface="Montserrat 2 Medium"/>
              </a:rPr>
              <a:t>90%</a:t>
            </a:r>
            <a:r>
              <a:rPr lang="en-US" sz="5000" spc="200">
                <a:solidFill>
                  <a:srgbClr val="254E72"/>
                </a:solidFill>
                <a:latin typeface="Montserrat 2"/>
              </a:rPr>
              <a:t> of healthcare professionals who have completed substance use disorder treatment and </a:t>
            </a:r>
            <a:r>
              <a:rPr lang="en-US" sz="5000" spc="200">
                <a:solidFill>
                  <a:srgbClr val="254E72"/>
                </a:solidFill>
                <a:latin typeface="Montserrat 2 Medium Italics"/>
              </a:rPr>
              <a:t>OhioPHP’s Monitoring Program </a:t>
            </a:r>
            <a:r>
              <a:rPr lang="en-US" sz="5000" spc="200">
                <a:solidFill>
                  <a:srgbClr val="254E72"/>
                </a:solidFill>
                <a:latin typeface="Montserrat 2"/>
              </a:rPr>
              <a:t>remained in sustained recovery with no relapse.</a:t>
            </a:r>
          </a:p>
        </p:txBody>
      </p:sp>
      <p:sp>
        <p:nvSpPr>
          <p:cNvPr id="14" name="TextBox 14"/>
          <p:cNvSpPr txBox="1"/>
          <p:nvPr/>
        </p:nvSpPr>
        <p:spPr>
          <a:xfrm>
            <a:off x="7459131" y="7980078"/>
            <a:ext cx="9599603" cy="361869"/>
          </a:xfrm>
          <a:prstGeom prst="rect">
            <a:avLst/>
          </a:prstGeom>
        </p:spPr>
        <p:txBody>
          <a:bodyPr lIns="0" tIns="0" rIns="0" bIns="0" rtlCol="0" anchor="t">
            <a:spAutoFit/>
          </a:bodyPr>
          <a:lstStyle/>
          <a:p>
            <a:pPr algn="r">
              <a:lnSpc>
                <a:spcPts val="2999"/>
              </a:lnSpc>
            </a:pPr>
            <a:r>
              <a:rPr lang="en-US" sz="2499" spc="99">
                <a:solidFill>
                  <a:srgbClr val="254E72"/>
                </a:solidFill>
                <a:latin typeface="Montserrat 2"/>
              </a:rPr>
              <a:t>Data cumulative from 2004 - 2020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grpSp>
      <p:sp>
        <p:nvSpPr>
          <p:cNvPr id="12" name="TextBox 12"/>
          <p:cNvSpPr txBox="1"/>
          <p:nvPr/>
        </p:nvSpPr>
        <p:spPr>
          <a:xfrm>
            <a:off x="3095403" y="603033"/>
            <a:ext cx="14556395" cy="1946275"/>
          </a:xfrm>
          <a:prstGeom prst="rect">
            <a:avLst/>
          </a:prstGeom>
        </p:spPr>
        <p:txBody>
          <a:bodyPr lIns="0" tIns="0" rIns="0" bIns="0" rtlCol="0" anchor="t">
            <a:spAutoFit/>
          </a:bodyPr>
          <a:lstStyle/>
          <a:p>
            <a:pPr>
              <a:lnSpc>
                <a:spcPts val="9349"/>
              </a:lnSpc>
            </a:pPr>
            <a:r>
              <a:rPr lang="en-US" sz="8499">
                <a:solidFill>
                  <a:srgbClr val="FFFFFF"/>
                </a:solidFill>
                <a:latin typeface="Montserrat 2"/>
              </a:rPr>
              <a:t>By The Way...</a:t>
            </a:r>
          </a:p>
          <a:p>
            <a:pPr>
              <a:lnSpc>
                <a:spcPts val="6049"/>
              </a:lnSpc>
            </a:pPr>
            <a:r>
              <a:rPr lang="en-US" sz="5499">
                <a:solidFill>
                  <a:srgbClr val="FFFFFF"/>
                </a:solidFill>
                <a:latin typeface="Montserrat 2"/>
              </a:rPr>
              <a:t>Due to support from generous donors</a:t>
            </a:r>
          </a:p>
        </p:txBody>
      </p:sp>
      <p:sp>
        <p:nvSpPr>
          <p:cNvPr id="13" name="TextBox 13"/>
          <p:cNvSpPr txBox="1"/>
          <p:nvPr/>
        </p:nvSpPr>
        <p:spPr>
          <a:xfrm>
            <a:off x="3175839" y="4960612"/>
            <a:ext cx="11936322" cy="2095500"/>
          </a:xfrm>
          <a:prstGeom prst="rect">
            <a:avLst/>
          </a:prstGeom>
        </p:spPr>
        <p:txBody>
          <a:bodyPr lIns="0" tIns="0" rIns="0" bIns="0" rtlCol="0" anchor="t">
            <a:spAutoFit/>
          </a:bodyPr>
          <a:lstStyle/>
          <a:p>
            <a:pPr algn="ctr">
              <a:lnSpc>
                <a:spcPts val="8400"/>
              </a:lnSpc>
            </a:pPr>
            <a:r>
              <a:rPr lang="en-US" sz="6000">
                <a:solidFill>
                  <a:srgbClr val="254E72"/>
                </a:solidFill>
                <a:latin typeface="Montserrat 2"/>
              </a:rPr>
              <a:t>OhioPHP services are offered at </a:t>
            </a:r>
            <a:r>
              <a:rPr lang="en-US" sz="6000">
                <a:solidFill>
                  <a:srgbClr val="254E72"/>
                </a:solidFill>
                <a:latin typeface="Montserrat 2 Medium Italics"/>
              </a:rPr>
              <a:t>no charge </a:t>
            </a:r>
            <a:r>
              <a:rPr lang="en-US" sz="6000">
                <a:solidFill>
                  <a:srgbClr val="254E72"/>
                </a:solidFill>
                <a:latin typeface="Montserrat 2"/>
              </a:rPr>
              <a:t>to participants!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grpSp>
      <p:sp>
        <p:nvSpPr>
          <p:cNvPr id="12" name="TextBox 12"/>
          <p:cNvSpPr txBox="1"/>
          <p:nvPr/>
        </p:nvSpPr>
        <p:spPr>
          <a:xfrm>
            <a:off x="3326532" y="964984"/>
            <a:ext cx="14233460" cy="1077598"/>
          </a:xfrm>
          <a:prstGeom prst="rect">
            <a:avLst/>
          </a:prstGeom>
        </p:spPr>
        <p:txBody>
          <a:bodyPr lIns="0" tIns="0" rIns="0" bIns="0" rtlCol="0" anchor="t">
            <a:spAutoFit/>
          </a:bodyPr>
          <a:lstStyle/>
          <a:p>
            <a:pPr>
              <a:lnSpc>
                <a:spcPts val="8360"/>
              </a:lnSpc>
            </a:pPr>
            <a:r>
              <a:rPr lang="en-US" sz="7600">
                <a:solidFill>
                  <a:srgbClr val="FFFFFF"/>
                </a:solidFill>
                <a:latin typeface="Montserrat 2"/>
              </a:rPr>
              <a:t>Other Confidential Programs</a:t>
            </a:r>
          </a:p>
        </p:txBody>
      </p:sp>
      <p:sp>
        <p:nvSpPr>
          <p:cNvPr id="13" name="TextBox 13"/>
          <p:cNvSpPr txBox="1"/>
          <p:nvPr/>
        </p:nvSpPr>
        <p:spPr>
          <a:xfrm>
            <a:off x="2018505" y="3390467"/>
            <a:ext cx="16132775" cy="6457950"/>
          </a:xfrm>
          <a:prstGeom prst="rect">
            <a:avLst/>
          </a:prstGeom>
        </p:spPr>
        <p:txBody>
          <a:bodyPr lIns="0" tIns="0" rIns="0" bIns="0" rtlCol="0" anchor="t">
            <a:spAutoFit/>
          </a:bodyPr>
          <a:lstStyle/>
          <a:p>
            <a:pPr>
              <a:lnSpc>
                <a:spcPts val="4319"/>
              </a:lnSpc>
            </a:pPr>
            <a:r>
              <a:rPr lang="en-US" sz="3599" spc="143">
                <a:solidFill>
                  <a:srgbClr val="254E72"/>
                </a:solidFill>
                <a:latin typeface="Montserrat 2 Medium"/>
              </a:rPr>
              <a:t>Existing Programs: </a:t>
            </a:r>
          </a:p>
          <a:p>
            <a:pPr marL="647695" lvl="1" indent="-323848">
              <a:lnSpc>
                <a:spcPts val="3599"/>
              </a:lnSpc>
              <a:buFont typeface="Arial"/>
              <a:buChar char="•"/>
            </a:pPr>
            <a:r>
              <a:rPr lang="en-US" sz="2999" spc="119">
                <a:solidFill>
                  <a:srgbClr val="254E72"/>
                </a:solidFill>
                <a:latin typeface="Montserrat 2"/>
              </a:rPr>
              <a:t>Ohio Board of Pharmacy</a:t>
            </a:r>
          </a:p>
          <a:p>
            <a:pPr marL="647695" lvl="1" indent="-323848">
              <a:lnSpc>
                <a:spcPts val="3599"/>
              </a:lnSpc>
              <a:buFont typeface="Arial"/>
              <a:buChar char="•"/>
            </a:pPr>
            <a:r>
              <a:rPr lang="en-US" sz="2999" spc="119">
                <a:solidFill>
                  <a:srgbClr val="254E72"/>
                </a:solidFill>
                <a:latin typeface="Montserrat 2"/>
              </a:rPr>
              <a:t>Ohio Board of Psychology</a:t>
            </a:r>
          </a:p>
          <a:p>
            <a:pPr marL="647695" lvl="1" indent="-323848">
              <a:lnSpc>
                <a:spcPts val="3599"/>
              </a:lnSpc>
              <a:buFont typeface="Arial"/>
              <a:buChar char="•"/>
            </a:pPr>
            <a:r>
              <a:rPr lang="en-US" sz="2999" spc="119">
                <a:solidFill>
                  <a:srgbClr val="254E72"/>
                </a:solidFill>
                <a:latin typeface="Montserrat 2"/>
              </a:rPr>
              <a:t>Ohio Chemical Dependency Professionals Board</a:t>
            </a:r>
          </a:p>
          <a:p>
            <a:pPr marL="647695" lvl="1" indent="-323848">
              <a:lnSpc>
                <a:spcPts val="3599"/>
              </a:lnSpc>
              <a:buFont typeface="Arial"/>
              <a:buChar char="•"/>
            </a:pPr>
            <a:r>
              <a:rPr lang="en-US" sz="2999" spc="119">
                <a:solidFill>
                  <a:srgbClr val="254E72"/>
                </a:solidFill>
                <a:latin typeface="Montserrat 2"/>
              </a:rPr>
              <a:t>Ohio Occupational Therapy, Physical Therapy, and Athletic Trainers Board</a:t>
            </a:r>
          </a:p>
          <a:p>
            <a:pPr marL="647695" lvl="1" indent="-323848">
              <a:lnSpc>
                <a:spcPts val="3599"/>
              </a:lnSpc>
              <a:buFont typeface="Arial"/>
              <a:buChar char="•"/>
            </a:pPr>
            <a:r>
              <a:rPr lang="en-US" sz="2999" spc="119">
                <a:solidFill>
                  <a:srgbClr val="254E72"/>
                </a:solidFill>
                <a:latin typeface="Montserrat 2"/>
              </a:rPr>
              <a:t>Ohio State Chiropractic Board</a:t>
            </a:r>
          </a:p>
          <a:p>
            <a:pPr marL="647695" lvl="1" indent="-323848">
              <a:lnSpc>
                <a:spcPts val="3599"/>
              </a:lnSpc>
              <a:buFont typeface="Arial"/>
              <a:buChar char="•"/>
            </a:pPr>
            <a:r>
              <a:rPr lang="en-US" sz="2999" spc="119">
                <a:solidFill>
                  <a:srgbClr val="254E72"/>
                </a:solidFill>
                <a:latin typeface="Montserrat 2"/>
              </a:rPr>
              <a:t>Ohio State Dental Board</a:t>
            </a:r>
          </a:p>
          <a:p>
            <a:pPr marL="647695" lvl="1" indent="-323848">
              <a:lnSpc>
                <a:spcPts val="3599"/>
              </a:lnSpc>
              <a:buFont typeface="Arial"/>
              <a:buChar char="•"/>
            </a:pPr>
            <a:r>
              <a:rPr lang="en-US" sz="2999" spc="119">
                <a:solidFill>
                  <a:srgbClr val="254E72"/>
                </a:solidFill>
                <a:latin typeface="Montserrat 2"/>
              </a:rPr>
              <a:t>Ohio Veterinary Medical Licensing Board</a:t>
            </a:r>
          </a:p>
          <a:p>
            <a:pPr marL="647695" lvl="1" indent="-323848">
              <a:lnSpc>
                <a:spcPts val="3599"/>
              </a:lnSpc>
              <a:buFont typeface="Arial"/>
              <a:buChar char="•"/>
            </a:pPr>
            <a:r>
              <a:rPr lang="en-US" sz="2999" spc="119">
                <a:solidFill>
                  <a:srgbClr val="254E72"/>
                </a:solidFill>
                <a:latin typeface="Montserrat 2"/>
              </a:rPr>
              <a:t>Ohio Vision Professionals Board</a:t>
            </a:r>
          </a:p>
          <a:p>
            <a:pPr marL="647695" lvl="1" indent="-323848">
              <a:lnSpc>
                <a:spcPts val="3599"/>
              </a:lnSpc>
              <a:buFont typeface="Arial"/>
              <a:buChar char="•"/>
            </a:pPr>
            <a:r>
              <a:rPr lang="en-US" sz="2999" spc="119">
                <a:solidFill>
                  <a:srgbClr val="254E72"/>
                </a:solidFill>
                <a:latin typeface="Montserrat 2"/>
              </a:rPr>
              <a:t>State Medical Board of Ohio</a:t>
            </a:r>
          </a:p>
          <a:p>
            <a:pPr>
              <a:lnSpc>
                <a:spcPts val="3599"/>
              </a:lnSpc>
            </a:pPr>
            <a:endParaRPr lang="en-US" sz="2999" spc="119">
              <a:solidFill>
                <a:srgbClr val="254E72"/>
              </a:solidFill>
              <a:latin typeface="Montserrat 2"/>
            </a:endParaRPr>
          </a:p>
          <a:p>
            <a:pPr>
              <a:lnSpc>
                <a:spcPts val="4319"/>
              </a:lnSpc>
            </a:pPr>
            <a:r>
              <a:rPr lang="en-US" sz="3599" spc="143">
                <a:solidFill>
                  <a:srgbClr val="254E72"/>
                </a:solidFill>
                <a:latin typeface="Montserrat 2 Bold"/>
              </a:rPr>
              <a:t>Programs in Development: </a:t>
            </a:r>
          </a:p>
          <a:p>
            <a:pPr marL="647695" lvl="1" indent="-323848">
              <a:lnSpc>
                <a:spcPts val="3599"/>
              </a:lnSpc>
              <a:buFont typeface="Arial"/>
              <a:buChar char="•"/>
            </a:pPr>
            <a:r>
              <a:rPr lang="en-US" sz="2999" spc="119">
                <a:solidFill>
                  <a:srgbClr val="254E72"/>
                </a:solidFill>
                <a:latin typeface="Montserrat 2"/>
              </a:rPr>
              <a:t>Ohio Board of Nursing</a:t>
            </a:r>
          </a:p>
          <a:p>
            <a:pPr>
              <a:lnSpc>
                <a:spcPts val="3599"/>
              </a:lnSpc>
            </a:pPr>
            <a:endParaRPr lang="en-US" sz="2999" spc="119">
              <a:solidFill>
                <a:srgbClr val="254E72"/>
              </a:solidFill>
              <a:latin typeface="Montserrat 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7237" y="4583113"/>
            <a:ext cx="14433526" cy="1320799"/>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Case Studies</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364747" y="3580440"/>
            <a:ext cx="14289053" cy="4865370"/>
          </a:xfrm>
          <a:prstGeom prst="rect">
            <a:avLst/>
          </a:prstGeom>
        </p:spPr>
        <p:txBody>
          <a:bodyPr lIns="0" tIns="0" rIns="0" bIns="0" rtlCol="0" anchor="t">
            <a:spAutoFit/>
          </a:bodyPr>
          <a:lstStyle/>
          <a:p>
            <a:pPr>
              <a:lnSpc>
                <a:spcPts val="5879"/>
              </a:lnSpc>
            </a:pPr>
            <a:r>
              <a:rPr lang="en-US" sz="4199">
                <a:solidFill>
                  <a:srgbClr val="254E72"/>
                </a:solidFill>
                <a:latin typeface="Montserrat 1"/>
              </a:rPr>
              <a:t>John Doe, PhD, is a psychologist at a large primary care practice. His employer contacts OhioPHP because of concerns related to disruptive behavior. </a:t>
            </a:r>
          </a:p>
          <a:p>
            <a:pPr>
              <a:lnSpc>
                <a:spcPts val="3500"/>
              </a:lnSpc>
            </a:pPr>
            <a:endParaRPr lang="en-US" sz="4199">
              <a:solidFill>
                <a:srgbClr val="254E72"/>
              </a:solidFill>
              <a:latin typeface="Montserrat 1"/>
            </a:endParaRPr>
          </a:p>
          <a:p>
            <a:pPr>
              <a:lnSpc>
                <a:spcPts val="5879"/>
              </a:lnSpc>
            </a:pPr>
            <a:r>
              <a:rPr lang="en-US" sz="4199">
                <a:solidFill>
                  <a:srgbClr val="254E72"/>
                </a:solidFill>
                <a:latin typeface="Montserrat 1"/>
              </a:rPr>
              <a:t>OhioPHP conducts a well-being screening and determines that Dr. Doe is struggling with depression and burnout.</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Employer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John Doe, PhD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201210" y="3580440"/>
            <a:ext cx="14994571" cy="4865370"/>
          </a:xfrm>
          <a:prstGeom prst="rect">
            <a:avLst/>
          </a:prstGeom>
        </p:spPr>
        <p:txBody>
          <a:bodyPr lIns="0" tIns="0" rIns="0" bIns="0" rtlCol="0" anchor="t">
            <a:spAutoFit/>
          </a:bodyPr>
          <a:lstStyle/>
          <a:p>
            <a:pPr>
              <a:lnSpc>
                <a:spcPts val="5879"/>
              </a:lnSpc>
            </a:pPr>
            <a:r>
              <a:rPr lang="en-US" sz="4199">
                <a:solidFill>
                  <a:srgbClr val="254E72"/>
                </a:solidFill>
                <a:latin typeface="Montserrat 1"/>
              </a:rPr>
              <a:t>Dr. Doe enrolls in the safe haven program, is connected with a therapist, and is recommended for a therapeutic monitoring agreement with OhioPHP. </a:t>
            </a:r>
            <a:r>
              <a:rPr lang="en-US" sz="4199">
                <a:solidFill>
                  <a:srgbClr val="254E72"/>
                </a:solidFill>
                <a:latin typeface="Montserrat 1 Bold Italics"/>
              </a:rPr>
              <a:t>His case remains confidential and he receives no disciplinary action with the Ohio Board of Psychology. </a:t>
            </a:r>
          </a:p>
          <a:p>
            <a:pPr>
              <a:lnSpc>
                <a:spcPts val="3499"/>
              </a:lnSpc>
            </a:pPr>
            <a:endParaRPr lang="en-US" sz="4199">
              <a:solidFill>
                <a:srgbClr val="254E72"/>
              </a:solidFill>
              <a:latin typeface="Montserrat 1 Bold Italics"/>
            </a:endParaRPr>
          </a:p>
          <a:p>
            <a:pPr>
              <a:lnSpc>
                <a:spcPts val="5879"/>
              </a:lnSpc>
            </a:pPr>
            <a:r>
              <a:rPr lang="en-US" sz="4199">
                <a:solidFill>
                  <a:srgbClr val="254E72"/>
                </a:solidFill>
                <a:latin typeface="Montserrat 1"/>
              </a:rPr>
              <a:t>OhioPHP provides advocacy for Dr. Doe to his employer.</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Employer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John Doe, PhD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482" y="3594100"/>
            <a:ext cx="15971036" cy="3298825"/>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Questions?</a:t>
            </a:r>
          </a:p>
          <a:p>
            <a:pPr algn="ctr">
              <a:lnSpc>
                <a:spcPts val="9999"/>
              </a:lnSpc>
            </a:pPr>
            <a:endParaRPr lang="en-US" sz="9999">
              <a:solidFill>
                <a:srgbClr val="073C5C"/>
              </a:solidFill>
              <a:latin typeface="Montserrat 1"/>
            </a:endParaRPr>
          </a:p>
          <a:p>
            <a:pPr algn="ctr">
              <a:lnSpc>
                <a:spcPts val="6000"/>
              </a:lnSpc>
            </a:pPr>
            <a:r>
              <a:rPr lang="en-US" sz="6000">
                <a:solidFill>
                  <a:srgbClr val="073C5C"/>
                </a:solidFill>
                <a:latin typeface="Montserrat 1"/>
              </a:rPr>
              <a:t>Please submit questions in the Q&amp;A box.</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092217" y="3276802"/>
            <a:ext cx="15320622" cy="6018530"/>
          </a:xfrm>
          <a:prstGeom prst="rect">
            <a:avLst/>
          </a:prstGeom>
        </p:spPr>
        <p:txBody>
          <a:bodyPr lIns="0" tIns="0" rIns="0" bIns="0" rtlCol="0" anchor="t">
            <a:spAutoFit/>
          </a:bodyPr>
          <a:lstStyle/>
          <a:p>
            <a:pPr>
              <a:lnSpc>
                <a:spcPts val="5320"/>
              </a:lnSpc>
            </a:pPr>
            <a:r>
              <a:rPr lang="en-US" sz="3800">
                <a:solidFill>
                  <a:srgbClr val="254E72"/>
                </a:solidFill>
                <a:latin typeface="Montserrat 1"/>
              </a:rPr>
              <a:t>Jane Doe, PhD, is a School Psychologist licensed by the Board of Psychology. A colleague notices the smell of alcohol on her breath and reports her to the Ohio Board of Psychology. </a:t>
            </a:r>
          </a:p>
          <a:p>
            <a:pPr>
              <a:lnSpc>
                <a:spcPts val="2800"/>
              </a:lnSpc>
            </a:pPr>
            <a:endParaRPr lang="en-US" sz="3800">
              <a:solidFill>
                <a:srgbClr val="254E72"/>
              </a:solidFill>
              <a:latin typeface="Montserrat 1"/>
            </a:endParaRPr>
          </a:p>
          <a:p>
            <a:pPr>
              <a:lnSpc>
                <a:spcPts val="5320"/>
              </a:lnSpc>
            </a:pPr>
            <a:r>
              <a:rPr lang="en-US" sz="3800">
                <a:solidFill>
                  <a:srgbClr val="254E72"/>
                </a:solidFill>
                <a:latin typeface="Montserrat 1"/>
              </a:rPr>
              <a:t>The Board subsequently refers her to OhioPHP as required by the safe haven program rule. A well-being screening is conducted and Dr. Doe is identified as having </a:t>
            </a:r>
            <a:r>
              <a:rPr lang="en-US" sz="3800">
                <a:solidFill>
                  <a:srgbClr val="073C5C"/>
                </a:solidFill>
                <a:latin typeface="Montserrat 1"/>
              </a:rPr>
              <a:t>a substance use disorder. </a:t>
            </a:r>
          </a:p>
          <a:p>
            <a:pPr>
              <a:lnSpc>
                <a:spcPts val="2800"/>
              </a:lnSpc>
            </a:pPr>
            <a:endParaRPr lang="en-US" sz="3800">
              <a:solidFill>
                <a:srgbClr val="073C5C"/>
              </a:solidFill>
              <a:latin typeface="Montserrat 1"/>
            </a:endParaRPr>
          </a:p>
          <a:p>
            <a:pPr>
              <a:lnSpc>
                <a:spcPts val="5320"/>
              </a:lnSpc>
            </a:pPr>
            <a:r>
              <a:rPr lang="en-US" sz="3800">
                <a:solidFill>
                  <a:srgbClr val="073C5C"/>
                </a:solidFill>
                <a:latin typeface="Montserrat 1"/>
              </a:rPr>
              <a:t>OhioPHP provides several treatment options for Dr. Doe. </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Board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Jane Doe, PhD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66617"/>
          </a:xfrm>
          <a:prstGeom prst="rect">
            <a:avLst/>
          </a:prstGeom>
          <a:solidFill>
            <a:srgbClr val="254E72"/>
          </a:solidFill>
        </p:spPr>
        <p:txBody>
          <a:bodyPr/>
          <a:lstStyle/>
          <a:p>
            <a:endParaRPr lang="en-US"/>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3095403" y="981075"/>
            <a:ext cx="13464607"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What is OhioPHP?</a:t>
            </a:r>
          </a:p>
        </p:txBody>
      </p:sp>
      <p:sp>
        <p:nvSpPr>
          <p:cNvPr id="12" name="TextBox 12"/>
          <p:cNvSpPr txBox="1"/>
          <p:nvPr/>
        </p:nvSpPr>
        <p:spPr>
          <a:xfrm>
            <a:off x="1946986" y="3797083"/>
            <a:ext cx="15761442" cy="4171950"/>
          </a:xfrm>
          <a:prstGeom prst="rect">
            <a:avLst/>
          </a:prstGeom>
        </p:spPr>
        <p:txBody>
          <a:bodyPr lIns="0" tIns="0" rIns="0" bIns="0" rtlCol="0" anchor="t">
            <a:spAutoFit/>
          </a:bodyPr>
          <a:lstStyle/>
          <a:p>
            <a:pPr>
              <a:lnSpc>
                <a:spcPts val="5519"/>
              </a:lnSpc>
            </a:pPr>
            <a:r>
              <a:rPr lang="en-US" sz="4599">
                <a:solidFill>
                  <a:srgbClr val="073C5C"/>
                </a:solidFill>
                <a:latin typeface="Montserrat 1"/>
              </a:rPr>
              <a:t>OhioPHP encourages healthcare professionals to improve their health and well-being through educational and </a:t>
            </a:r>
            <a:r>
              <a:rPr lang="en-US" sz="4599">
                <a:solidFill>
                  <a:srgbClr val="073C5C"/>
                </a:solidFill>
                <a:latin typeface="Montserrat 1 Bold"/>
              </a:rPr>
              <a:t>confidential</a:t>
            </a:r>
            <a:r>
              <a:rPr lang="en-US" sz="4599">
                <a:solidFill>
                  <a:srgbClr val="073C5C"/>
                </a:solidFill>
                <a:latin typeface="Montserrat 1"/>
              </a:rPr>
              <a:t> well-being programs. </a:t>
            </a:r>
          </a:p>
          <a:p>
            <a:pPr>
              <a:lnSpc>
                <a:spcPts val="5519"/>
              </a:lnSpc>
            </a:pPr>
            <a:endParaRPr lang="en-US" sz="4599">
              <a:solidFill>
                <a:srgbClr val="073C5C"/>
              </a:solidFill>
              <a:latin typeface="Montserrat 1"/>
            </a:endParaRPr>
          </a:p>
          <a:p>
            <a:pPr>
              <a:lnSpc>
                <a:spcPts val="5519"/>
              </a:lnSpc>
            </a:pPr>
            <a:r>
              <a:rPr lang="en-US" sz="4599">
                <a:solidFill>
                  <a:srgbClr val="073C5C"/>
                </a:solidFill>
                <a:latin typeface="Montserrat 1"/>
              </a:rPr>
              <a:t>When we have a healthy workforce, we ultimately impact the quality of care for all of Ohio’s patients.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120598" y="3489635"/>
            <a:ext cx="15195852" cy="5523230"/>
          </a:xfrm>
          <a:prstGeom prst="rect">
            <a:avLst/>
          </a:prstGeom>
        </p:spPr>
        <p:txBody>
          <a:bodyPr lIns="0" tIns="0" rIns="0" bIns="0" rtlCol="0" anchor="t">
            <a:spAutoFit/>
          </a:bodyPr>
          <a:lstStyle/>
          <a:p>
            <a:pPr>
              <a:lnSpc>
                <a:spcPts val="5320"/>
              </a:lnSpc>
            </a:pPr>
            <a:r>
              <a:rPr lang="en-US" sz="3800">
                <a:solidFill>
                  <a:srgbClr val="254E72"/>
                </a:solidFill>
                <a:latin typeface="Montserrat 1"/>
              </a:rPr>
              <a:t>Dr. Doe enters treatment at one of the recommended facilities for her substance use disorder and enrolls in the safe haven program for confidential, therapeutic monitoring. </a:t>
            </a:r>
          </a:p>
          <a:p>
            <a:pPr>
              <a:lnSpc>
                <a:spcPts val="3499"/>
              </a:lnSpc>
            </a:pPr>
            <a:endParaRPr lang="en-US" sz="3800">
              <a:solidFill>
                <a:srgbClr val="254E72"/>
              </a:solidFill>
              <a:latin typeface="Montserrat 1"/>
            </a:endParaRPr>
          </a:p>
          <a:p>
            <a:pPr>
              <a:lnSpc>
                <a:spcPts val="5320"/>
              </a:lnSpc>
            </a:pPr>
            <a:r>
              <a:rPr lang="en-US" sz="3800">
                <a:solidFill>
                  <a:srgbClr val="254E72"/>
                </a:solidFill>
                <a:latin typeface="Montserrat 1"/>
              </a:rPr>
              <a:t>Dr. Doe follows all recommendations from her treatment provider and OhioPHP and remains in compliance. </a:t>
            </a:r>
          </a:p>
          <a:p>
            <a:pPr>
              <a:lnSpc>
                <a:spcPts val="3499"/>
              </a:lnSpc>
            </a:pPr>
            <a:endParaRPr lang="en-US" sz="3800">
              <a:solidFill>
                <a:srgbClr val="254E72"/>
              </a:solidFill>
              <a:latin typeface="Montserrat 1"/>
            </a:endParaRPr>
          </a:p>
          <a:p>
            <a:pPr>
              <a:lnSpc>
                <a:spcPts val="5320"/>
              </a:lnSpc>
            </a:pPr>
            <a:r>
              <a:rPr lang="en-US" sz="3800">
                <a:solidFill>
                  <a:srgbClr val="254E72"/>
                </a:solidFill>
                <a:latin typeface="Montserrat 1 Bold Italics"/>
              </a:rPr>
              <a:t>Due to safe haven program rules, Dr. Doe avoids disciplinary action with the Ohio Board of Psychology.</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Board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Jane Doe, PhD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482" y="3594100"/>
            <a:ext cx="15971036" cy="3298825"/>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Questions?</a:t>
            </a:r>
          </a:p>
          <a:p>
            <a:pPr algn="ctr">
              <a:lnSpc>
                <a:spcPts val="9999"/>
              </a:lnSpc>
            </a:pPr>
            <a:endParaRPr lang="en-US" sz="9999">
              <a:solidFill>
                <a:srgbClr val="073C5C"/>
              </a:solidFill>
              <a:latin typeface="Montserrat 1"/>
            </a:endParaRPr>
          </a:p>
          <a:p>
            <a:pPr algn="ctr">
              <a:lnSpc>
                <a:spcPts val="6000"/>
              </a:lnSpc>
            </a:pPr>
            <a:r>
              <a:rPr lang="en-US" sz="6000">
                <a:solidFill>
                  <a:srgbClr val="073C5C"/>
                </a:solidFill>
                <a:latin typeface="Montserrat 1"/>
              </a:rPr>
              <a:t>Please submit questions in the Q&amp;A box.</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398269" y="3482859"/>
            <a:ext cx="15721313" cy="5692140"/>
          </a:xfrm>
          <a:prstGeom prst="rect">
            <a:avLst/>
          </a:prstGeom>
        </p:spPr>
        <p:txBody>
          <a:bodyPr lIns="0" tIns="0" rIns="0" bIns="0" rtlCol="0" anchor="t">
            <a:spAutoFit/>
          </a:bodyPr>
          <a:lstStyle/>
          <a:p>
            <a:pPr>
              <a:lnSpc>
                <a:spcPts val="6019"/>
              </a:lnSpc>
            </a:pPr>
            <a:r>
              <a:rPr lang="en-US" sz="4299">
                <a:solidFill>
                  <a:srgbClr val="254E72"/>
                </a:solidFill>
                <a:latin typeface="Montserrat 1"/>
              </a:rPr>
              <a:t>Josie Doe, COBA, works for a small, local treatment provider. She attended an OhioPHP safe haven program training and contacts OhioPHP due to concerns related to her well-being. </a:t>
            </a:r>
          </a:p>
          <a:p>
            <a:pPr>
              <a:lnSpc>
                <a:spcPts val="4059"/>
              </a:lnSpc>
            </a:pPr>
            <a:endParaRPr lang="en-US" sz="4299">
              <a:solidFill>
                <a:srgbClr val="254E72"/>
              </a:solidFill>
              <a:latin typeface="Montserrat 1"/>
            </a:endParaRPr>
          </a:p>
          <a:p>
            <a:pPr>
              <a:lnSpc>
                <a:spcPts val="6019"/>
              </a:lnSpc>
            </a:pPr>
            <a:r>
              <a:rPr lang="en-US" sz="4299">
                <a:solidFill>
                  <a:srgbClr val="254E72"/>
                </a:solidFill>
                <a:latin typeface="Montserrat 1"/>
              </a:rPr>
              <a:t>OhioPHP conducts a well-being screening and identifies that Josie is suffering from professional burnout. </a:t>
            </a:r>
          </a:p>
          <a:p>
            <a:pPr>
              <a:lnSpc>
                <a:spcPts val="4900"/>
              </a:lnSpc>
            </a:pPr>
            <a:r>
              <a:rPr lang="en-US" sz="3500">
                <a:solidFill>
                  <a:srgbClr val="254E72"/>
                </a:solidFill>
                <a:latin typeface="Montserrat 1"/>
              </a:rPr>
              <a:t>(ICD 11 - QD85)</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Self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Josie Doe, COBA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445206" y="3505510"/>
            <a:ext cx="14712475" cy="5062855"/>
          </a:xfrm>
          <a:prstGeom prst="rect">
            <a:avLst/>
          </a:prstGeom>
        </p:spPr>
        <p:txBody>
          <a:bodyPr lIns="0" tIns="0" rIns="0" bIns="0" rtlCol="0" anchor="t">
            <a:spAutoFit/>
          </a:bodyPr>
          <a:lstStyle/>
          <a:p>
            <a:pPr>
              <a:lnSpc>
                <a:spcPts val="6019"/>
              </a:lnSpc>
            </a:pPr>
            <a:r>
              <a:rPr lang="en-US" sz="4299">
                <a:solidFill>
                  <a:srgbClr val="254E72"/>
                </a:solidFill>
                <a:latin typeface="Montserrat 1"/>
              </a:rPr>
              <a:t>OhioPHP recommends counseling and provides options in Josie's area. </a:t>
            </a:r>
          </a:p>
          <a:p>
            <a:pPr>
              <a:lnSpc>
                <a:spcPts val="4059"/>
              </a:lnSpc>
            </a:pPr>
            <a:endParaRPr lang="en-US" sz="4299">
              <a:solidFill>
                <a:srgbClr val="254E72"/>
              </a:solidFill>
              <a:latin typeface="Montserrat 1"/>
            </a:endParaRPr>
          </a:p>
          <a:p>
            <a:pPr>
              <a:lnSpc>
                <a:spcPts val="6019"/>
              </a:lnSpc>
            </a:pPr>
            <a:r>
              <a:rPr lang="en-US" sz="4299">
                <a:solidFill>
                  <a:srgbClr val="254E72"/>
                </a:solidFill>
                <a:latin typeface="Montserrat 1 Bold Italics"/>
              </a:rPr>
              <a:t>It is not recommended for Josie to enroll in therapeutic monitoring at this time and her case remains confidential. </a:t>
            </a:r>
            <a:r>
              <a:rPr lang="en-US" sz="4299">
                <a:solidFill>
                  <a:srgbClr val="254E72"/>
                </a:solidFill>
                <a:latin typeface="Montserrat 1"/>
              </a:rPr>
              <a:t>OhioPHP periodically follows up on Josie's progress. </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Self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Josie Doe, COBA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482" y="3594100"/>
            <a:ext cx="15971036" cy="3298825"/>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Questions?</a:t>
            </a:r>
          </a:p>
          <a:p>
            <a:pPr algn="ctr">
              <a:lnSpc>
                <a:spcPts val="9999"/>
              </a:lnSpc>
            </a:pPr>
            <a:endParaRPr lang="en-US" sz="9999">
              <a:solidFill>
                <a:srgbClr val="073C5C"/>
              </a:solidFill>
              <a:latin typeface="Montserrat 1"/>
            </a:endParaRPr>
          </a:p>
          <a:p>
            <a:pPr algn="ctr">
              <a:lnSpc>
                <a:spcPts val="6000"/>
              </a:lnSpc>
            </a:pPr>
            <a:r>
              <a:rPr lang="en-US" sz="6000">
                <a:solidFill>
                  <a:srgbClr val="073C5C"/>
                </a:solidFill>
                <a:latin typeface="Montserrat 1"/>
              </a:rPr>
              <a:t>Please submit questions in the Q&amp;A box.</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378802" y="3523817"/>
            <a:ext cx="15272997" cy="5394325"/>
          </a:xfrm>
          <a:prstGeom prst="rect">
            <a:avLst/>
          </a:prstGeom>
        </p:spPr>
        <p:txBody>
          <a:bodyPr lIns="0" tIns="0" rIns="0" bIns="0" rtlCol="0" anchor="t">
            <a:spAutoFit/>
          </a:bodyPr>
          <a:lstStyle/>
          <a:p>
            <a:pPr>
              <a:lnSpc>
                <a:spcPts val="5599"/>
              </a:lnSpc>
            </a:pPr>
            <a:r>
              <a:rPr lang="en-US" sz="3999">
                <a:solidFill>
                  <a:srgbClr val="254E72"/>
                </a:solidFill>
                <a:latin typeface="Montserrat 1"/>
              </a:rPr>
              <a:t>Jack Doe, PsyD, is reported to the Ohio Board of Psychology by his employer because of complaints received from a client. The Board subsequently refers Dr. Doe to OhioPHP and a well-being screening is conducted.</a:t>
            </a:r>
          </a:p>
          <a:p>
            <a:pPr>
              <a:lnSpc>
                <a:spcPts val="3919"/>
              </a:lnSpc>
            </a:pPr>
            <a:endParaRPr lang="en-US" sz="3999">
              <a:solidFill>
                <a:srgbClr val="254E72"/>
              </a:solidFill>
              <a:latin typeface="Montserrat 1"/>
            </a:endParaRPr>
          </a:p>
          <a:p>
            <a:pPr>
              <a:lnSpc>
                <a:spcPts val="5599"/>
              </a:lnSpc>
            </a:pPr>
            <a:r>
              <a:rPr lang="en-US" sz="3999">
                <a:solidFill>
                  <a:srgbClr val="254E72"/>
                </a:solidFill>
                <a:latin typeface="Montserrat 1"/>
              </a:rPr>
              <a:t>OhioPHP determines that Dr. Doe is suffering from an anxiety disorder, but he also reveals that he has engaged in a romantic relationship with a client. </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Employer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Jack Doe, PsyD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378802" y="3504767"/>
            <a:ext cx="15272997" cy="5310505"/>
          </a:xfrm>
          <a:prstGeom prst="rect">
            <a:avLst/>
          </a:prstGeom>
        </p:spPr>
        <p:txBody>
          <a:bodyPr lIns="0" tIns="0" rIns="0" bIns="0" rtlCol="0" anchor="t">
            <a:spAutoFit/>
          </a:bodyPr>
          <a:lstStyle/>
          <a:p>
            <a:pPr>
              <a:lnSpc>
                <a:spcPts val="6019"/>
              </a:lnSpc>
            </a:pPr>
            <a:r>
              <a:rPr lang="en-US" sz="4299">
                <a:solidFill>
                  <a:srgbClr val="254E72"/>
                </a:solidFill>
                <a:latin typeface="Montserrat 1"/>
              </a:rPr>
              <a:t>OhioPHP recommends counseling and provides options in Dr. Doe's area. OhioPHP is required to report his romantic relationship with his client to the Board. </a:t>
            </a:r>
          </a:p>
          <a:p>
            <a:pPr>
              <a:lnSpc>
                <a:spcPts val="6019"/>
              </a:lnSpc>
            </a:pPr>
            <a:endParaRPr lang="en-US" sz="4299">
              <a:solidFill>
                <a:srgbClr val="254E72"/>
              </a:solidFill>
              <a:latin typeface="Montserrat 1"/>
            </a:endParaRPr>
          </a:p>
          <a:p>
            <a:pPr>
              <a:lnSpc>
                <a:spcPts val="6019"/>
              </a:lnSpc>
            </a:pPr>
            <a:r>
              <a:rPr lang="en-US" sz="4299">
                <a:solidFill>
                  <a:srgbClr val="254E72"/>
                </a:solidFill>
                <a:latin typeface="Montserrat 1"/>
              </a:rPr>
              <a:t>Dr. Doe receives disciplinary action for a boundary violation </a:t>
            </a:r>
            <a:r>
              <a:rPr lang="en-US" sz="4299">
                <a:solidFill>
                  <a:srgbClr val="254E72"/>
                </a:solidFill>
                <a:latin typeface="Montserrat 1 Bold Italics"/>
              </a:rPr>
              <a:t>but his mental health disorder remains confidential. </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Employer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Jack Doe, PsyD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482" y="3594100"/>
            <a:ext cx="15971036" cy="3298825"/>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Questions?</a:t>
            </a:r>
          </a:p>
          <a:p>
            <a:pPr algn="ctr">
              <a:lnSpc>
                <a:spcPts val="9999"/>
              </a:lnSpc>
            </a:pPr>
            <a:endParaRPr lang="en-US" sz="9999">
              <a:solidFill>
                <a:srgbClr val="073C5C"/>
              </a:solidFill>
              <a:latin typeface="Montserrat 1"/>
            </a:endParaRPr>
          </a:p>
          <a:p>
            <a:pPr algn="ctr">
              <a:lnSpc>
                <a:spcPts val="6000"/>
              </a:lnSpc>
            </a:pPr>
            <a:r>
              <a:rPr lang="en-US" sz="6000">
                <a:solidFill>
                  <a:srgbClr val="073C5C"/>
                </a:solidFill>
                <a:latin typeface="Montserrat 1"/>
              </a:rPr>
              <a:t>Please submit questions in the Q&amp;A box.</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grpSp>
        <p:nvGrpSpPr>
          <p:cNvPr id="4" name="Group 4"/>
          <p:cNvGrpSpPr/>
          <p:nvPr/>
        </p:nvGrpSpPr>
        <p:grpSpPr>
          <a:xfrm>
            <a:off x="13205134" y="9581717"/>
            <a:ext cx="4446665" cy="266700"/>
            <a:chOff x="0" y="0"/>
            <a:chExt cx="5928887" cy="355600"/>
          </a:xfrm>
        </p:grpSpPr>
        <p:sp>
          <p:nvSpPr>
            <p:cNvPr id="5" name="Freeform 5"/>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9" name="TextBox 9"/>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0" name="TextBox 10"/>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1" name="TextBox 11"/>
          <p:cNvSpPr txBox="1"/>
          <p:nvPr/>
        </p:nvSpPr>
        <p:spPr>
          <a:xfrm>
            <a:off x="2258265" y="3500430"/>
            <a:ext cx="14903206" cy="5215890"/>
          </a:xfrm>
          <a:prstGeom prst="rect">
            <a:avLst/>
          </a:prstGeom>
        </p:spPr>
        <p:txBody>
          <a:bodyPr lIns="0" tIns="0" rIns="0" bIns="0" rtlCol="0" anchor="t">
            <a:spAutoFit/>
          </a:bodyPr>
          <a:lstStyle/>
          <a:p>
            <a:pPr>
              <a:lnSpc>
                <a:spcPts val="5459"/>
              </a:lnSpc>
            </a:pPr>
            <a:r>
              <a:rPr lang="en-US" sz="3900">
                <a:solidFill>
                  <a:srgbClr val="254E72"/>
                </a:solidFill>
                <a:latin typeface="Montserrat 1"/>
              </a:rPr>
              <a:t>Jade Doe is a Certified Ohio Behavior Analyst at a children's hospital. She reports a DUI on her license renewal. The Ohio Board of Psychology refers Jade to OhioPHP and a well-being screening is conducted. </a:t>
            </a:r>
          </a:p>
          <a:p>
            <a:pPr>
              <a:lnSpc>
                <a:spcPts val="3499"/>
              </a:lnSpc>
            </a:pPr>
            <a:endParaRPr lang="en-US" sz="3900">
              <a:solidFill>
                <a:srgbClr val="254E72"/>
              </a:solidFill>
              <a:latin typeface="Montserrat 1"/>
            </a:endParaRPr>
          </a:p>
          <a:p>
            <a:pPr>
              <a:lnSpc>
                <a:spcPts val="5459"/>
              </a:lnSpc>
            </a:pPr>
            <a:r>
              <a:rPr lang="en-US" sz="3900">
                <a:solidFill>
                  <a:srgbClr val="254E72"/>
                </a:solidFill>
                <a:latin typeface="Montserrat 1"/>
              </a:rPr>
              <a:t>OhioPHP finds no evidence of a substance use disorder. OhioPHP sends a letter to the Board with this information. </a:t>
            </a:r>
            <a:r>
              <a:rPr lang="en-US" sz="3900">
                <a:solidFill>
                  <a:srgbClr val="254E72"/>
                </a:solidFill>
                <a:latin typeface="Montserrat 1 Bold Italics"/>
              </a:rPr>
              <a:t>Jade's case is closed and no disciplinary action is taken. </a:t>
            </a:r>
          </a:p>
        </p:txBody>
      </p:sp>
      <p:sp>
        <p:nvSpPr>
          <p:cNvPr id="12" name="TextBox 12"/>
          <p:cNvSpPr txBox="1"/>
          <p:nvPr/>
        </p:nvSpPr>
        <p:spPr>
          <a:xfrm>
            <a:off x="3095403" y="1809533"/>
            <a:ext cx="14556395" cy="711200"/>
          </a:xfrm>
          <a:prstGeom prst="rect">
            <a:avLst/>
          </a:prstGeom>
        </p:spPr>
        <p:txBody>
          <a:bodyPr lIns="0" tIns="0" rIns="0" bIns="0" rtlCol="0" anchor="t">
            <a:spAutoFit/>
          </a:bodyPr>
          <a:lstStyle/>
          <a:p>
            <a:pPr>
              <a:lnSpc>
                <a:spcPts val="5500"/>
              </a:lnSpc>
            </a:pPr>
            <a:r>
              <a:rPr lang="en-US" sz="5000">
                <a:solidFill>
                  <a:srgbClr val="FFFFFF"/>
                </a:solidFill>
                <a:latin typeface="Montserrat 1"/>
              </a:rPr>
              <a:t>Board Referral </a:t>
            </a:r>
          </a:p>
        </p:txBody>
      </p:sp>
      <p:sp>
        <p:nvSpPr>
          <p:cNvPr id="13" name="Freeform 1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095403" y="622083"/>
            <a:ext cx="15452035" cy="1139825"/>
          </a:xfrm>
          <a:prstGeom prst="rect">
            <a:avLst/>
          </a:prstGeom>
        </p:spPr>
        <p:txBody>
          <a:bodyPr lIns="0" tIns="0" rIns="0" bIns="0" rtlCol="0" anchor="t">
            <a:spAutoFit/>
          </a:bodyPr>
          <a:lstStyle/>
          <a:p>
            <a:pPr>
              <a:lnSpc>
                <a:spcPts val="8800"/>
              </a:lnSpc>
            </a:pPr>
            <a:r>
              <a:rPr lang="en-US" sz="8000">
                <a:solidFill>
                  <a:srgbClr val="FFFFFF"/>
                </a:solidFill>
                <a:latin typeface="Montserrat 1"/>
              </a:rPr>
              <a:t>Case Study: Jade Doe, COBA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482" y="3594100"/>
            <a:ext cx="15971036" cy="3298825"/>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Questions?</a:t>
            </a:r>
          </a:p>
          <a:p>
            <a:pPr algn="ctr">
              <a:lnSpc>
                <a:spcPts val="9999"/>
              </a:lnSpc>
            </a:pPr>
            <a:endParaRPr lang="en-US" sz="9999">
              <a:solidFill>
                <a:srgbClr val="073C5C"/>
              </a:solidFill>
              <a:latin typeface="Montserrat 1"/>
            </a:endParaRPr>
          </a:p>
          <a:p>
            <a:pPr algn="ctr">
              <a:lnSpc>
                <a:spcPts val="6000"/>
              </a:lnSpc>
            </a:pPr>
            <a:r>
              <a:rPr lang="en-US" sz="6000">
                <a:solidFill>
                  <a:srgbClr val="073C5C"/>
                </a:solidFill>
                <a:latin typeface="Montserrat 1"/>
              </a:rPr>
              <a:t>Please submit questions in the Q&amp;A box.</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999" b="-3000"/>
            </a:stretch>
          </a:blipFill>
        </p:spPr>
        <p:txBody>
          <a:bodyPr/>
          <a:lstStyle/>
          <a:p>
            <a:endParaRPr lang="en-US"/>
          </a:p>
        </p:txBody>
      </p:sp>
      <p:grpSp>
        <p:nvGrpSpPr>
          <p:cNvPr id="3" name="Group 3"/>
          <p:cNvGrpSpPr/>
          <p:nvPr/>
        </p:nvGrpSpPr>
        <p:grpSpPr>
          <a:xfrm>
            <a:off x="17195780" y="0"/>
            <a:ext cx="63520" cy="10287000"/>
            <a:chOff x="0" y="0"/>
            <a:chExt cx="84693" cy="13716000"/>
          </a:xfrm>
        </p:grpSpPr>
        <p:sp>
          <p:nvSpPr>
            <p:cNvPr id="4" name="AutoShape 4"/>
            <p:cNvSpPr/>
            <p:nvPr/>
          </p:nvSpPr>
          <p:spPr>
            <a:xfrm>
              <a:off x="35961" y="1371600"/>
              <a:ext cx="12770" cy="12344400"/>
            </a:xfrm>
            <a:prstGeom prst="rect">
              <a:avLst/>
            </a:prstGeom>
            <a:solidFill>
              <a:srgbClr val="254E72"/>
            </a:solidFill>
          </p:spPr>
          <p:txBody>
            <a:bodyPr/>
            <a:lstStyle/>
            <a:p>
              <a:endParaRPr lang="en-US"/>
            </a:p>
          </p:txBody>
        </p:sp>
        <p:sp>
          <p:nvSpPr>
            <p:cNvPr id="5" name="AutoShape 5"/>
            <p:cNvSpPr/>
            <p:nvPr/>
          </p:nvSpPr>
          <p:spPr>
            <a:xfrm>
              <a:off x="0" y="0"/>
              <a:ext cx="84693" cy="1649458"/>
            </a:xfrm>
            <a:prstGeom prst="rect">
              <a:avLst/>
            </a:prstGeom>
            <a:solidFill>
              <a:srgbClr val="254E72"/>
            </a:solidFill>
          </p:spPr>
          <p:txBody>
            <a:bodyPr/>
            <a:lstStyle/>
            <a:p>
              <a:endParaRPr lang="en-US"/>
            </a:p>
          </p:txBody>
        </p:sp>
      </p:grpSp>
      <p:sp>
        <p:nvSpPr>
          <p:cNvPr id="6" name="TextBox 6"/>
          <p:cNvSpPr txBox="1"/>
          <p:nvPr/>
        </p:nvSpPr>
        <p:spPr>
          <a:xfrm>
            <a:off x="4812426" y="2822742"/>
            <a:ext cx="9308369" cy="4018280"/>
          </a:xfrm>
          <a:prstGeom prst="rect">
            <a:avLst/>
          </a:prstGeom>
        </p:spPr>
        <p:txBody>
          <a:bodyPr lIns="0" tIns="0" rIns="0" bIns="0" rtlCol="0" anchor="t">
            <a:spAutoFit/>
          </a:bodyPr>
          <a:lstStyle/>
          <a:p>
            <a:pPr marL="928371" lvl="1" indent="-464186">
              <a:lnSpc>
                <a:spcPts val="8170"/>
              </a:lnSpc>
              <a:buFont typeface="Arial"/>
              <a:buChar char="•"/>
            </a:pPr>
            <a:r>
              <a:rPr lang="en-US" sz="4300">
                <a:solidFill>
                  <a:srgbClr val="073C5C"/>
                </a:solidFill>
                <a:latin typeface="Montserrat 1"/>
              </a:rPr>
              <a:t>The Problem </a:t>
            </a:r>
          </a:p>
          <a:p>
            <a:pPr marL="928371" lvl="1" indent="-464186">
              <a:lnSpc>
                <a:spcPts val="8170"/>
              </a:lnSpc>
              <a:buFont typeface="Arial"/>
              <a:buChar char="•"/>
            </a:pPr>
            <a:r>
              <a:rPr lang="en-US" sz="4300">
                <a:solidFill>
                  <a:srgbClr val="073C5C"/>
                </a:solidFill>
                <a:latin typeface="Montserrat 1"/>
              </a:rPr>
              <a:t>Safety Sensitive Positions</a:t>
            </a:r>
          </a:p>
          <a:p>
            <a:pPr marL="928371" lvl="1" indent="-464186">
              <a:lnSpc>
                <a:spcPts val="8170"/>
              </a:lnSpc>
              <a:buFont typeface="Arial"/>
              <a:buChar char="•"/>
            </a:pPr>
            <a:r>
              <a:rPr lang="en-US" sz="4300">
                <a:solidFill>
                  <a:srgbClr val="073C5C"/>
                </a:solidFill>
                <a:latin typeface="Montserrat 1"/>
              </a:rPr>
              <a:t>Safe Haven Program</a:t>
            </a:r>
          </a:p>
          <a:p>
            <a:pPr marL="928371" lvl="1" indent="-464186">
              <a:lnSpc>
                <a:spcPts val="8170"/>
              </a:lnSpc>
              <a:buFont typeface="Arial"/>
              <a:buChar char="•"/>
            </a:pPr>
            <a:r>
              <a:rPr lang="en-US" sz="4300">
                <a:solidFill>
                  <a:srgbClr val="073C5C"/>
                </a:solidFill>
                <a:latin typeface="Montserrat 1"/>
              </a:rPr>
              <a:t>Case Studies</a:t>
            </a:r>
          </a:p>
        </p:txBody>
      </p:sp>
      <p:grpSp>
        <p:nvGrpSpPr>
          <p:cNvPr id="7" name="Group 7"/>
          <p:cNvGrpSpPr/>
          <p:nvPr/>
        </p:nvGrpSpPr>
        <p:grpSpPr>
          <a:xfrm>
            <a:off x="4812426" y="1160538"/>
            <a:ext cx="5406503" cy="1513382"/>
            <a:chOff x="0" y="0"/>
            <a:chExt cx="1423935" cy="398586"/>
          </a:xfrm>
        </p:grpSpPr>
        <p:sp>
          <p:nvSpPr>
            <p:cNvPr id="8" name="Freeform 8"/>
            <p:cNvSpPr/>
            <p:nvPr/>
          </p:nvSpPr>
          <p:spPr>
            <a:xfrm>
              <a:off x="0" y="0"/>
              <a:ext cx="1423935" cy="398586"/>
            </a:xfrm>
            <a:custGeom>
              <a:avLst/>
              <a:gdLst/>
              <a:ahLst/>
              <a:cxnLst/>
              <a:rect l="l" t="t" r="r" b="b"/>
              <a:pathLst>
                <a:path w="1423935" h="398586">
                  <a:moveTo>
                    <a:pt x="0" y="0"/>
                  </a:moveTo>
                  <a:lnTo>
                    <a:pt x="1423935" y="0"/>
                  </a:lnTo>
                  <a:lnTo>
                    <a:pt x="1423935" y="398586"/>
                  </a:lnTo>
                  <a:lnTo>
                    <a:pt x="0" y="398586"/>
                  </a:lnTo>
                  <a:close/>
                </a:path>
              </a:pathLst>
            </a:custGeom>
            <a:solidFill>
              <a:srgbClr val="FFFFFF"/>
            </a:solidFill>
          </p:spPr>
          <p:txBody>
            <a:bodyPr/>
            <a:lstStyle/>
            <a:p>
              <a:endParaRPr lang="en-US"/>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0" name="TextBox 10"/>
          <p:cNvSpPr txBox="1"/>
          <p:nvPr/>
        </p:nvSpPr>
        <p:spPr>
          <a:xfrm>
            <a:off x="5365468" y="1404554"/>
            <a:ext cx="4300419" cy="1269367"/>
          </a:xfrm>
          <a:prstGeom prst="rect">
            <a:avLst/>
          </a:prstGeom>
        </p:spPr>
        <p:txBody>
          <a:bodyPr lIns="0" tIns="0" rIns="0" bIns="0" rtlCol="0" anchor="t">
            <a:spAutoFit/>
          </a:bodyPr>
          <a:lstStyle/>
          <a:p>
            <a:pPr>
              <a:lnSpc>
                <a:spcPts val="10359"/>
              </a:lnSpc>
            </a:pPr>
            <a:r>
              <a:rPr lang="en-US" sz="7399">
                <a:solidFill>
                  <a:srgbClr val="073C5C"/>
                </a:solidFill>
                <a:latin typeface="Montserrat Semi-Bold"/>
              </a:rPr>
              <a:t>AGENDA</a:t>
            </a:r>
          </a:p>
        </p:txBody>
      </p:sp>
      <p:sp>
        <p:nvSpPr>
          <p:cNvPr id="11" name="Freeform 11"/>
          <p:cNvSpPr/>
          <p:nvPr/>
        </p:nvSpPr>
        <p:spPr>
          <a:xfrm rot="5400000">
            <a:off x="9421435" y="6302813"/>
            <a:ext cx="16230600" cy="700959"/>
          </a:xfrm>
          <a:custGeom>
            <a:avLst/>
            <a:gdLst/>
            <a:ahLst/>
            <a:cxnLst/>
            <a:rect l="l" t="t" r="r" b="b"/>
            <a:pathLst>
              <a:path w="16230600" h="700959">
                <a:moveTo>
                  <a:pt x="0" y="0"/>
                </a:moveTo>
                <a:lnTo>
                  <a:pt x="16230600" y="0"/>
                </a:lnTo>
                <a:lnTo>
                  <a:pt x="16230600" y="700959"/>
                </a:lnTo>
                <a:lnTo>
                  <a:pt x="0" y="700959"/>
                </a:lnTo>
                <a:lnTo>
                  <a:pt x="0" y="0"/>
                </a:lnTo>
                <a:close/>
              </a:path>
            </a:pathLst>
          </a:custGeom>
          <a:blipFill>
            <a:blip r:embed="rId3"/>
            <a:stretch>
              <a:fillRect t="-919968"/>
            </a:stretch>
          </a:blipFill>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7237" y="4583113"/>
            <a:ext cx="14433526" cy="1320799"/>
          </a:xfrm>
          <a:prstGeom prst="rect">
            <a:avLst/>
          </a:prstGeom>
        </p:spPr>
        <p:txBody>
          <a:bodyPr lIns="0" tIns="0" rIns="0" bIns="0" rtlCol="0" anchor="t">
            <a:spAutoFit/>
          </a:bodyPr>
          <a:lstStyle/>
          <a:p>
            <a:pPr algn="ctr">
              <a:lnSpc>
                <a:spcPts val="9999"/>
              </a:lnSpc>
            </a:pPr>
            <a:r>
              <a:rPr lang="en-US" sz="9999">
                <a:solidFill>
                  <a:srgbClr val="073C5C"/>
                </a:solidFill>
                <a:latin typeface="Montserrat 1"/>
              </a:rPr>
              <a:t>Other Resources</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90011" y="3143912"/>
            <a:ext cx="15768864" cy="6303359"/>
          </a:xfrm>
          <a:prstGeom prst="rect">
            <a:avLst/>
          </a:prstGeom>
        </p:spPr>
        <p:txBody>
          <a:bodyPr lIns="0" tIns="0" rIns="0" bIns="0" rtlCol="0" anchor="t">
            <a:spAutoFit/>
          </a:bodyPr>
          <a:lstStyle/>
          <a:p>
            <a:pPr>
              <a:lnSpc>
                <a:spcPts val="4479"/>
              </a:lnSpc>
            </a:pPr>
            <a:r>
              <a:rPr lang="en-US" sz="3199">
                <a:solidFill>
                  <a:srgbClr val="254E72"/>
                </a:solidFill>
                <a:latin typeface="Montserrat 2 Medium"/>
              </a:rPr>
              <a:t>Well-being Checkup And Referral Engagement Service</a:t>
            </a:r>
          </a:p>
          <a:p>
            <a:pPr>
              <a:lnSpc>
                <a:spcPts val="4479"/>
              </a:lnSpc>
            </a:pPr>
            <a:r>
              <a:rPr lang="en-US" sz="3199" u="sng">
                <a:solidFill>
                  <a:srgbClr val="008EBB"/>
                </a:solidFill>
                <a:latin typeface="Montserrat 2 Medium"/>
              </a:rPr>
              <a:t>wellbeingcare.org</a:t>
            </a:r>
          </a:p>
          <a:p>
            <a:pPr>
              <a:lnSpc>
                <a:spcPts val="2100"/>
              </a:lnSpc>
            </a:pPr>
            <a:endParaRPr lang="en-US" sz="3199" u="sng">
              <a:solidFill>
                <a:srgbClr val="008EBB"/>
              </a:solidFill>
              <a:latin typeface="Montserrat 2 Medium"/>
            </a:endParaRPr>
          </a:p>
          <a:p>
            <a:pPr>
              <a:lnSpc>
                <a:spcPts val="1399"/>
              </a:lnSpc>
            </a:pPr>
            <a:endParaRPr lang="en-US" sz="3199" u="sng">
              <a:solidFill>
                <a:srgbClr val="008EBB"/>
              </a:solidFill>
              <a:latin typeface="Montserrat 2 Medium"/>
            </a:endParaRPr>
          </a:p>
          <a:p>
            <a:pPr>
              <a:lnSpc>
                <a:spcPts val="4479"/>
              </a:lnSpc>
            </a:pPr>
            <a:r>
              <a:rPr lang="en-US" sz="3199">
                <a:solidFill>
                  <a:srgbClr val="254E72"/>
                </a:solidFill>
                <a:latin typeface="Montserrat 2"/>
              </a:rPr>
              <a:t>This screening program allows any healthcare professional in Ohio to:</a:t>
            </a:r>
          </a:p>
          <a:p>
            <a:pPr marL="690879" lvl="1" indent="-345439">
              <a:lnSpc>
                <a:spcPts val="4479"/>
              </a:lnSpc>
              <a:buFont typeface="Arial"/>
              <a:buChar char="•"/>
            </a:pPr>
            <a:r>
              <a:rPr lang="en-US" sz="3199">
                <a:solidFill>
                  <a:srgbClr val="254E72"/>
                </a:solidFill>
                <a:latin typeface="Montserrat 2"/>
              </a:rPr>
              <a:t>Take a brief stress and depression questionnaire anonymously</a:t>
            </a:r>
          </a:p>
          <a:p>
            <a:pPr marL="690879" lvl="1" indent="-345439">
              <a:lnSpc>
                <a:spcPts val="4479"/>
              </a:lnSpc>
              <a:buFont typeface="Arial"/>
              <a:buChar char="•"/>
            </a:pPr>
            <a:r>
              <a:rPr lang="en-US" sz="3199">
                <a:solidFill>
                  <a:srgbClr val="254E72"/>
                </a:solidFill>
                <a:latin typeface="Montserrat 2"/>
              </a:rPr>
              <a:t>Receive a personalized response from a professional counselor</a:t>
            </a:r>
          </a:p>
          <a:p>
            <a:pPr marL="690879" lvl="1" indent="-345439">
              <a:lnSpc>
                <a:spcPts val="4479"/>
              </a:lnSpc>
              <a:buFont typeface="Arial"/>
              <a:buChar char="•"/>
            </a:pPr>
            <a:r>
              <a:rPr lang="en-US" sz="3199">
                <a:solidFill>
                  <a:srgbClr val="254E72"/>
                </a:solidFill>
                <a:latin typeface="Montserrat 2"/>
              </a:rPr>
              <a:t>Exchange deidentified messages with the professional counselor</a:t>
            </a:r>
          </a:p>
          <a:p>
            <a:pPr marL="690879" lvl="1" indent="-345439">
              <a:lnSpc>
                <a:spcPts val="4479"/>
              </a:lnSpc>
              <a:buFont typeface="Arial"/>
              <a:buChar char="•"/>
            </a:pPr>
            <a:r>
              <a:rPr lang="en-US" sz="3199">
                <a:solidFill>
                  <a:srgbClr val="254E72"/>
                </a:solidFill>
                <a:latin typeface="Montserrat 2"/>
              </a:rPr>
              <a:t>Ask questions and learn about available services</a:t>
            </a:r>
          </a:p>
          <a:p>
            <a:pPr marL="690879" lvl="1" indent="-345439">
              <a:lnSpc>
                <a:spcPts val="4479"/>
              </a:lnSpc>
              <a:buFont typeface="Arial"/>
              <a:buChar char="•"/>
            </a:pPr>
            <a:r>
              <a:rPr lang="en-US" sz="3199">
                <a:solidFill>
                  <a:srgbClr val="254E72"/>
                </a:solidFill>
                <a:latin typeface="Montserrat 2"/>
              </a:rPr>
              <a:t>Get feedback and encouragement</a:t>
            </a:r>
          </a:p>
          <a:p>
            <a:pPr marL="690879" lvl="1" indent="-345439">
              <a:lnSpc>
                <a:spcPts val="4479"/>
              </a:lnSpc>
              <a:buFont typeface="Arial"/>
              <a:buChar char="•"/>
            </a:pPr>
            <a:r>
              <a:rPr lang="en-US" sz="3199">
                <a:solidFill>
                  <a:srgbClr val="254E72"/>
                </a:solidFill>
                <a:latin typeface="Montserrat 2"/>
              </a:rPr>
              <a:t>Request a referral for appropriate therapeutic support</a:t>
            </a:r>
          </a:p>
          <a:p>
            <a:pPr>
              <a:lnSpc>
                <a:spcPts val="4479"/>
              </a:lnSpc>
            </a:pPr>
            <a:endParaRPr lang="en-US" sz="3199">
              <a:solidFill>
                <a:srgbClr val="254E72"/>
              </a:solidFill>
              <a:latin typeface="Montserrat 2"/>
            </a:endParaRPr>
          </a:p>
          <a:p>
            <a:pPr>
              <a:lnSpc>
                <a:spcPts val="1960"/>
              </a:lnSpc>
            </a:pPr>
            <a:r>
              <a:rPr lang="en-US" sz="1400">
                <a:solidFill>
                  <a:srgbClr val="254E72"/>
                </a:solidFill>
                <a:latin typeface="Montserrat 2"/>
              </a:rPr>
              <a:t>Provided in partnership with the American Foundation for Suicide Prevention and the Ohio State Medical Association</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2"/>
                </a:rPr>
                <a:t>OhioPHP</a:t>
              </a:r>
            </a:p>
          </p:txBody>
        </p:sp>
      </p:grpSp>
      <p:sp>
        <p:nvSpPr>
          <p:cNvPr id="13" name="TextBox 13"/>
          <p:cNvSpPr txBox="1"/>
          <p:nvPr/>
        </p:nvSpPr>
        <p:spPr>
          <a:xfrm>
            <a:off x="3095403" y="1032610"/>
            <a:ext cx="14556395" cy="1077598"/>
          </a:xfrm>
          <a:prstGeom prst="rect">
            <a:avLst/>
          </a:prstGeom>
        </p:spPr>
        <p:txBody>
          <a:bodyPr lIns="0" tIns="0" rIns="0" bIns="0" rtlCol="0" anchor="t">
            <a:spAutoFit/>
          </a:bodyPr>
          <a:lstStyle/>
          <a:p>
            <a:pPr>
              <a:lnSpc>
                <a:spcPts val="8360"/>
              </a:lnSpc>
            </a:pPr>
            <a:r>
              <a:rPr lang="en-US" sz="7600">
                <a:solidFill>
                  <a:srgbClr val="FFFFFF"/>
                </a:solidFill>
                <a:latin typeface="Montserrat 2"/>
              </a:rPr>
              <a:t>Suicide Prevention Screening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842954" y="3561917"/>
            <a:ext cx="15595474" cy="5486400"/>
          </a:xfrm>
          <a:prstGeom prst="rect">
            <a:avLst/>
          </a:prstGeom>
        </p:spPr>
        <p:txBody>
          <a:bodyPr lIns="0" tIns="0" rIns="0" bIns="0" rtlCol="0" anchor="t">
            <a:spAutoFit/>
          </a:bodyPr>
          <a:lstStyle/>
          <a:p>
            <a:pPr marL="820422" lvl="1" indent="-410211">
              <a:lnSpc>
                <a:spcPts val="4560"/>
              </a:lnSpc>
              <a:buFont typeface="Arial"/>
              <a:buChar char="•"/>
            </a:pPr>
            <a:r>
              <a:rPr lang="en-US" sz="3800" spc="152">
                <a:solidFill>
                  <a:srgbClr val="073C5C"/>
                </a:solidFill>
                <a:latin typeface="Montserrat 1"/>
              </a:rPr>
              <a:t>There is a confidential program for licensees of the Board of Psychology. This is the safe haven program.</a:t>
            </a:r>
          </a:p>
          <a:p>
            <a:pPr>
              <a:lnSpc>
                <a:spcPts val="2400"/>
              </a:lnSpc>
            </a:pPr>
            <a:endParaRPr lang="en-US" sz="3800" spc="152">
              <a:solidFill>
                <a:srgbClr val="073C5C"/>
              </a:solidFill>
              <a:latin typeface="Montserrat 1"/>
            </a:endParaRPr>
          </a:p>
          <a:p>
            <a:pPr marL="820422" lvl="1" indent="-410211">
              <a:lnSpc>
                <a:spcPts val="4560"/>
              </a:lnSpc>
              <a:buFont typeface="Arial"/>
              <a:buChar char="•"/>
            </a:pPr>
            <a:r>
              <a:rPr lang="en-US" sz="3800" spc="152">
                <a:solidFill>
                  <a:srgbClr val="073C5C"/>
                </a:solidFill>
                <a:latin typeface="Montserrat 1"/>
              </a:rPr>
              <a:t>OhioPHP can provide screening, assessment and treatment referrals for burnout, mental health disorders, and substance use disorders.</a:t>
            </a:r>
          </a:p>
          <a:p>
            <a:pPr>
              <a:lnSpc>
                <a:spcPts val="2400"/>
              </a:lnSpc>
            </a:pPr>
            <a:endParaRPr lang="en-US" sz="3800" spc="152">
              <a:solidFill>
                <a:srgbClr val="073C5C"/>
              </a:solidFill>
              <a:latin typeface="Montserrat 1"/>
            </a:endParaRPr>
          </a:p>
          <a:p>
            <a:pPr marL="820422" lvl="1" indent="-410211">
              <a:lnSpc>
                <a:spcPts val="4560"/>
              </a:lnSpc>
              <a:buFont typeface="Arial"/>
              <a:buChar char="•"/>
            </a:pPr>
            <a:r>
              <a:rPr lang="en-US" sz="3800" spc="152">
                <a:solidFill>
                  <a:srgbClr val="073C5C"/>
                </a:solidFill>
                <a:latin typeface="Montserrat 1"/>
              </a:rPr>
              <a:t>A Board of Psychology licensee's “Duty to Report” impairment is fulfilled by contacting OhioPHP.</a:t>
            </a:r>
          </a:p>
          <a:p>
            <a:pPr>
              <a:lnSpc>
                <a:spcPts val="2400"/>
              </a:lnSpc>
            </a:pPr>
            <a:endParaRPr lang="en-US" sz="3800" spc="152">
              <a:solidFill>
                <a:srgbClr val="073C5C"/>
              </a:solidFill>
              <a:latin typeface="Montserrat 1"/>
            </a:endParaRPr>
          </a:p>
          <a:p>
            <a:pPr marL="820422" lvl="1" indent="-410211">
              <a:lnSpc>
                <a:spcPts val="4560"/>
              </a:lnSpc>
              <a:buFont typeface="Arial"/>
              <a:buChar char="•"/>
            </a:pPr>
            <a:r>
              <a:rPr lang="en-US" sz="3800" spc="152">
                <a:solidFill>
                  <a:srgbClr val="073C5C"/>
                </a:solidFill>
                <a:latin typeface="Montserrat 1 Bold Italics"/>
              </a:rPr>
              <a:t>When in doubt, call OhioPHP!</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3" name="TextBox 13"/>
          <p:cNvSpPr txBox="1"/>
          <p:nvPr/>
        </p:nvSpPr>
        <p:spPr>
          <a:xfrm>
            <a:off x="3095403" y="1733853"/>
            <a:ext cx="11899290" cy="638175"/>
          </a:xfrm>
          <a:prstGeom prst="rect">
            <a:avLst/>
          </a:prstGeom>
        </p:spPr>
        <p:txBody>
          <a:bodyPr lIns="0" tIns="0" rIns="0" bIns="0" rtlCol="0" anchor="t">
            <a:spAutoFit/>
          </a:bodyPr>
          <a:lstStyle/>
          <a:p>
            <a:pPr>
              <a:lnSpc>
                <a:spcPts val="5039"/>
              </a:lnSpc>
            </a:pPr>
            <a:r>
              <a:rPr lang="en-US" sz="4199" spc="167">
                <a:solidFill>
                  <a:srgbClr val="FFFFFF"/>
                </a:solidFill>
                <a:latin typeface="Montserrat 1"/>
              </a:rPr>
              <a:t>HERE IS WHAT YOU NEED TO KNOW</a:t>
            </a:r>
          </a:p>
        </p:txBody>
      </p:sp>
      <p:sp>
        <p:nvSpPr>
          <p:cNvPr id="14" name="TextBox 14"/>
          <p:cNvSpPr txBox="1"/>
          <p:nvPr/>
        </p:nvSpPr>
        <p:spPr>
          <a:xfrm>
            <a:off x="3095403" y="685222"/>
            <a:ext cx="14556395" cy="1203325"/>
          </a:xfrm>
          <a:prstGeom prst="rect">
            <a:avLst/>
          </a:prstGeom>
        </p:spPr>
        <p:txBody>
          <a:bodyPr lIns="0" tIns="0" rIns="0" bIns="0" rtlCol="0" anchor="t">
            <a:spAutoFit/>
          </a:bodyPr>
          <a:lstStyle/>
          <a:p>
            <a:pPr>
              <a:lnSpc>
                <a:spcPts val="9349"/>
              </a:lnSpc>
            </a:pPr>
            <a:r>
              <a:rPr lang="en-US" sz="8499">
                <a:solidFill>
                  <a:srgbClr val="FFFFFF"/>
                </a:solidFill>
                <a:latin typeface="Montserrat 1"/>
              </a:rPr>
              <a:t>So, that was a lot...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AutoShape 2"/>
          <p:cNvSpPr/>
          <p:nvPr/>
        </p:nvSpPr>
        <p:spPr>
          <a:xfrm>
            <a:off x="17195780" y="0"/>
            <a:ext cx="63520" cy="1237093"/>
          </a:xfrm>
          <a:prstGeom prst="rect">
            <a:avLst/>
          </a:prstGeom>
          <a:solidFill>
            <a:srgbClr val="254E72"/>
          </a:solidFill>
        </p:spPr>
        <p:txBody>
          <a:bodyPr/>
          <a:lstStyle/>
          <a:p>
            <a:endParaRPr lang="en-US"/>
          </a:p>
        </p:txBody>
      </p:sp>
      <p:sp>
        <p:nvSpPr>
          <p:cNvPr id="3" name="AutoShape 3"/>
          <p:cNvSpPr/>
          <p:nvPr/>
        </p:nvSpPr>
        <p:spPr>
          <a:xfrm>
            <a:off x="0" y="0"/>
            <a:ext cx="18288000" cy="3066617"/>
          </a:xfrm>
          <a:prstGeom prst="rect">
            <a:avLst/>
          </a:prstGeom>
          <a:solidFill>
            <a:srgbClr val="254E72"/>
          </a:solidFill>
        </p:spPr>
        <p:txBody>
          <a:bodyPr/>
          <a:lstStyle/>
          <a:p>
            <a:endParaRPr lang="en-US"/>
          </a:p>
        </p:txBody>
      </p:sp>
      <p:sp>
        <p:nvSpPr>
          <p:cNvPr id="4" name="Freeform 4"/>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3205134" y="9581717"/>
            <a:ext cx="4446665" cy="266700"/>
            <a:chOff x="0" y="0"/>
            <a:chExt cx="5928887" cy="355600"/>
          </a:xfrm>
        </p:grpSpPr>
        <p:sp>
          <p:nvSpPr>
            <p:cNvPr id="6" name="Freeform 6"/>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0" name="TextBox 10"/>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1" name="TextBox 11"/>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2" name="TextBox 12"/>
          <p:cNvSpPr txBox="1"/>
          <p:nvPr/>
        </p:nvSpPr>
        <p:spPr>
          <a:xfrm>
            <a:off x="3229656" y="1011655"/>
            <a:ext cx="14556395" cy="1119507"/>
          </a:xfrm>
          <a:prstGeom prst="rect">
            <a:avLst/>
          </a:prstGeom>
        </p:spPr>
        <p:txBody>
          <a:bodyPr lIns="0" tIns="0" rIns="0" bIns="0" rtlCol="0" anchor="t">
            <a:spAutoFit/>
          </a:bodyPr>
          <a:lstStyle/>
          <a:p>
            <a:pPr>
              <a:lnSpc>
                <a:spcPts val="8690"/>
              </a:lnSpc>
            </a:pPr>
            <a:r>
              <a:rPr lang="en-US" sz="7900">
                <a:solidFill>
                  <a:srgbClr val="FFFFFF"/>
                </a:solidFill>
                <a:latin typeface="Montserrat 1"/>
              </a:rPr>
              <a:t>IMPORTANT INFORMATION!</a:t>
            </a:r>
          </a:p>
        </p:txBody>
      </p:sp>
      <p:sp>
        <p:nvSpPr>
          <p:cNvPr id="13" name="TextBox 13"/>
          <p:cNvSpPr txBox="1"/>
          <p:nvPr/>
        </p:nvSpPr>
        <p:spPr>
          <a:xfrm>
            <a:off x="2010368" y="3479156"/>
            <a:ext cx="15248932" cy="5699547"/>
          </a:xfrm>
          <a:prstGeom prst="rect">
            <a:avLst/>
          </a:prstGeom>
        </p:spPr>
        <p:txBody>
          <a:bodyPr lIns="0" tIns="0" rIns="0" bIns="0" rtlCol="0" anchor="t">
            <a:spAutoFit/>
          </a:bodyPr>
          <a:lstStyle/>
          <a:p>
            <a:pPr marL="604521" lvl="1" indent="-302261">
              <a:lnSpc>
                <a:spcPts val="3360"/>
              </a:lnSpc>
              <a:buFont typeface="Arial"/>
              <a:buChar char="•"/>
            </a:pPr>
            <a:r>
              <a:rPr lang="en-US" sz="2800" spc="112">
                <a:solidFill>
                  <a:srgbClr val="073C5C"/>
                </a:solidFill>
                <a:latin typeface="Montserrat 1"/>
              </a:rPr>
              <a:t>Please add sdamiani@ohiophp.org to your safe senders list. All questions can be sent to this email.</a:t>
            </a:r>
          </a:p>
          <a:p>
            <a:pPr>
              <a:lnSpc>
                <a:spcPts val="360"/>
              </a:lnSpc>
            </a:pPr>
            <a:endParaRPr lang="en-US" sz="2800" spc="112">
              <a:solidFill>
                <a:srgbClr val="073C5C"/>
              </a:solidFill>
              <a:latin typeface="Montserrat 1"/>
            </a:endParaRPr>
          </a:p>
          <a:p>
            <a:pPr marL="604521" lvl="1" indent="-302261">
              <a:lnSpc>
                <a:spcPts val="3360"/>
              </a:lnSpc>
              <a:buFont typeface="Arial"/>
              <a:buChar char="•"/>
            </a:pPr>
            <a:r>
              <a:rPr lang="en-US" sz="2800" spc="112">
                <a:solidFill>
                  <a:srgbClr val="073C5C"/>
                </a:solidFill>
                <a:latin typeface="Montserrat 1"/>
              </a:rPr>
              <a:t>Must complete survey in order to receive continuing education certificate.</a:t>
            </a:r>
          </a:p>
          <a:p>
            <a:pPr marL="604521" lvl="1" indent="-302261">
              <a:lnSpc>
                <a:spcPts val="3360"/>
              </a:lnSpc>
              <a:buFont typeface="Arial"/>
              <a:buChar char="•"/>
            </a:pPr>
            <a:r>
              <a:rPr lang="en-US" sz="2800" spc="112">
                <a:solidFill>
                  <a:srgbClr val="073C5C"/>
                </a:solidFill>
                <a:latin typeface="Montserrat 1"/>
              </a:rPr>
              <a:t>Survey can be found in the following places:</a:t>
            </a:r>
          </a:p>
          <a:p>
            <a:pPr marL="1209043" lvl="2" indent="-403014">
              <a:lnSpc>
                <a:spcPts val="3360"/>
              </a:lnSpc>
              <a:buFont typeface="Arial"/>
              <a:buChar char="⚬"/>
            </a:pPr>
            <a:r>
              <a:rPr lang="en-US" sz="2800" spc="112">
                <a:solidFill>
                  <a:srgbClr val="073C5C"/>
                </a:solidFill>
                <a:latin typeface="Montserrat 1"/>
              </a:rPr>
              <a:t>If on computer, survey should automatically show at the conclusion of this training</a:t>
            </a:r>
          </a:p>
          <a:p>
            <a:pPr marL="1209043" lvl="2" indent="-403014">
              <a:lnSpc>
                <a:spcPts val="3360"/>
              </a:lnSpc>
              <a:buFont typeface="Arial"/>
              <a:buChar char="⚬"/>
            </a:pPr>
            <a:r>
              <a:rPr lang="en-US" sz="2800" spc="112">
                <a:solidFill>
                  <a:srgbClr val="073C5C"/>
                </a:solidFill>
                <a:latin typeface="Montserrat 1"/>
              </a:rPr>
              <a:t>After this training you will receive an email from Zoom with the survey link</a:t>
            </a:r>
          </a:p>
          <a:p>
            <a:pPr marL="1209043" lvl="2" indent="-403014">
              <a:lnSpc>
                <a:spcPts val="3360"/>
              </a:lnSpc>
              <a:buFont typeface="Arial"/>
              <a:buChar char="⚬"/>
            </a:pPr>
            <a:r>
              <a:rPr lang="en-US" sz="2800" spc="112">
                <a:solidFill>
                  <a:srgbClr val="073C5C"/>
                </a:solidFill>
                <a:latin typeface="Montserrat 1"/>
              </a:rPr>
              <a:t>QR code on following slide</a:t>
            </a:r>
          </a:p>
          <a:p>
            <a:pPr marL="1209043" lvl="2" indent="-403014">
              <a:lnSpc>
                <a:spcPts val="3360"/>
              </a:lnSpc>
              <a:buFont typeface="Arial"/>
              <a:buChar char="⚬"/>
            </a:pPr>
            <a:r>
              <a:rPr lang="en-US" sz="2800" spc="112">
                <a:solidFill>
                  <a:srgbClr val="073C5C"/>
                </a:solidFill>
                <a:latin typeface="Montserrat 1"/>
              </a:rPr>
              <a:t>Link is in chat box </a:t>
            </a:r>
          </a:p>
          <a:p>
            <a:pPr>
              <a:lnSpc>
                <a:spcPts val="360"/>
              </a:lnSpc>
            </a:pPr>
            <a:endParaRPr lang="en-US" sz="2800" spc="112">
              <a:solidFill>
                <a:srgbClr val="073C5C"/>
              </a:solidFill>
              <a:latin typeface="Montserrat 1"/>
            </a:endParaRPr>
          </a:p>
          <a:p>
            <a:pPr marL="604521" lvl="1" indent="-302261">
              <a:lnSpc>
                <a:spcPts val="3360"/>
              </a:lnSpc>
              <a:buFont typeface="Arial"/>
              <a:buChar char="•"/>
            </a:pPr>
            <a:r>
              <a:rPr lang="en-US" sz="2800" spc="112">
                <a:solidFill>
                  <a:srgbClr val="073C5C"/>
                </a:solidFill>
                <a:latin typeface="Montserrat 1"/>
              </a:rPr>
              <a:t>CE Certificate will be emailed, please keep a copy of the certificate.</a:t>
            </a:r>
          </a:p>
          <a:p>
            <a:pPr>
              <a:lnSpc>
                <a:spcPts val="360"/>
              </a:lnSpc>
            </a:pPr>
            <a:endParaRPr lang="en-US" sz="2800" spc="112">
              <a:solidFill>
                <a:srgbClr val="073C5C"/>
              </a:solidFill>
              <a:latin typeface="Montserrat 1"/>
            </a:endParaRPr>
          </a:p>
          <a:p>
            <a:pPr marL="604521" lvl="1" indent="-302261">
              <a:lnSpc>
                <a:spcPts val="3360"/>
              </a:lnSpc>
              <a:buFont typeface="Arial"/>
              <a:buChar char="•"/>
            </a:pPr>
            <a:r>
              <a:rPr lang="en-US" sz="2800" spc="112">
                <a:solidFill>
                  <a:srgbClr val="073C5C"/>
                </a:solidFill>
                <a:latin typeface="Montserrat 1"/>
              </a:rPr>
              <a:t>Surveys must be completed by </a:t>
            </a:r>
            <a:r>
              <a:rPr lang="en-US" sz="2800" spc="112">
                <a:solidFill>
                  <a:srgbClr val="FF914D"/>
                </a:solidFill>
                <a:latin typeface="Montserrat 1"/>
              </a:rPr>
              <a:t>August 25, 2023.</a:t>
            </a:r>
          </a:p>
          <a:p>
            <a:pPr>
              <a:lnSpc>
                <a:spcPts val="360"/>
              </a:lnSpc>
            </a:pPr>
            <a:endParaRPr lang="en-US" sz="2800" spc="112">
              <a:solidFill>
                <a:srgbClr val="FF914D"/>
              </a:solidFill>
              <a:latin typeface="Montserrat 1"/>
            </a:endParaRPr>
          </a:p>
          <a:p>
            <a:pPr marL="604521" lvl="1" indent="-302261">
              <a:lnSpc>
                <a:spcPts val="3360"/>
              </a:lnSpc>
              <a:buFont typeface="Arial"/>
              <a:buChar char="•"/>
            </a:pPr>
            <a:r>
              <a:rPr lang="en-US" sz="2800" spc="112">
                <a:solidFill>
                  <a:srgbClr val="073C5C"/>
                </a:solidFill>
                <a:latin typeface="Montserrat 1"/>
              </a:rPr>
              <a:t>CE certificates will be sent via email by </a:t>
            </a:r>
            <a:r>
              <a:rPr lang="en-US" sz="2800" spc="112">
                <a:solidFill>
                  <a:srgbClr val="FF914D"/>
                </a:solidFill>
                <a:latin typeface="Montserrat 1"/>
              </a:rPr>
              <a:t>September 8, 2023.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2975" y="314368"/>
            <a:ext cx="1894305" cy="2822056"/>
          </a:xfrm>
          <a:custGeom>
            <a:avLst/>
            <a:gdLst/>
            <a:ahLst/>
            <a:cxnLst/>
            <a:rect l="l" t="t" r="r" b="b"/>
            <a:pathLst>
              <a:path w="1894305" h="2822056">
                <a:moveTo>
                  <a:pt x="0" y="0"/>
                </a:moveTo>
                <a:lnTo>
                  <a:pt x="1894305" y="0"/>
                </a:lnTo>
                <a:lnTo>
                  <a:pt x="1894305" y="2822056"/>
                </a:lnTo>
                <a:lnTo>
                  <a:pt x="0" y="282205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865802" y="2701432"/>
            <a:ext cx="9541078" cy="4884135"/>
            <a:chOff x="0" y="0"/>
            <a:chExt cx="2512876" cy="1286357"/>
          </a:xfrm>
        </p:grpSpPr>
        <p:sp>
          <p:nvSpPr>
            <p:cNvPr id="4" name="Freeform 4"/>
            <p:cNvSpPr/>
            <p:nvPr/>
          </p:nvSpPr>
          <p:spPr>
            <a:xfrm>
              <a:off x="0" y="0"/>
              <a:ext cx="2512876" cy="1286357"/>
            </a:xfrm>
            <a:custGeom>
              <a:avLst/>
              <a:gdLst/>
              <a:ahLst/>
              <a:cxnLst/>
              <a:rect l="l" t="t" r="r" b="b"/>
              <a:pathLst>
                <a:path w="2512876" h="1286357">
                  <a:moveTo>
                    <a:pt x="41383" y="0"/>
                  </a:moveTo>
                  <a:lnTo>
                    <a:pt x="2471494" y="0"/>
                  </a:lnTo>
                  <a:cubicBezTo>
                    <a:pt x="2494349" y="0"/>
                    <a:pt x="2512876" y="18528"/>
                    <a:pt x="2512876" y="41383"/>
                  </a:cubicBezTo>
                  <a:lnTo>
                    <a:pt x="2512876" y="1244974"/>
                  </a:lnTo>
                  <a:cubicBezTo>
                    <a:pt x="2512876" y="1267829"/>
                    <a:pt x="2494349" y="1286357"/>
                    <a:pt x="2471494" y="1286357"/>
                  </a:cubicBezTo>
                  <a:lnTo>
                    <a:pt x="41383" y="1286357"/>
                  </a:lnTo>
                  <a:cubicBezTo>
                    <a:pt x="18528" y="1286357"/>
                    <a:pt x="0" y="1267829"/>
                    <a:pt x="0" y="1244974"/>
                  </a:cubicBezTo>
                  <a:lnTo>
                    <a:pt x="0" y="41383"/>
                  </a:lnTo>
                  <a:cubicBezTo>
                    <a:pt x="0" y="18528"/>
                    <a:pt x="18528" y="0"/>
                    <a:pt x="41383" y="0"/>
                  </a:cubicBezTo>
                  <a:close/>
                </a:path>
              </a:pathLst>
            </a:custGeom>
            <a:solidFill>
              <a:srgbClr val="073C5C"/>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6" name="Freeform 6"/>
          <p:cNvSpPr/>
          <p:nvPr/>
        </p:nvSpPr>
        <p:spPr>
          <a:xfrm>
            <a:off x="6564790" y="8775158"/>
            <a:ext cx="848734" cy="605784"/>
          </a:xfrm>
          <a:custGeom>
            <a:avLst/>
            <a:gdLst/>
            <a:ahLst/>
            <a:cxnLst/>
            <a:rect l="l" t="t" r="r" b="b"/>
            <a:pathLst>
              <a:path w="848734" h="605784">
                <a:moveTo>
                  <a:pt x="0" y="0"/>
                </a:moveTo>
                <a:lnTo>
                  <a:pt x="848734" y="0"/>
                </a:lnTo>
                <a:lnTo>
                  <a:pt x="848734" y="605784"/>
                </a:lnTo>
                <a:lnTo>
                  <a:pt x="0" y="60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604583" y="8665652"/>
            <a:ext cx="769506" cy="785210"/>
          </a:xfrm>
          <a:custGeom>
            <a:avLst/>
            <a:gdLst/>
            <a:ahLst/>
            <a:cxnLst/>
            <a:rect l="l" t="t" r="r" b="b"/>
            <a:pathLst>
              <a:path w="769506" h="785210">
                <a:moveTo>
                  <a:pt x="0" y="0"/>
                </a:moveTo>
                <a:lnTo>
                  <a:pt x="769506" y="0"/>
                </a:lnTo>
                <a:lnTo>
                  <a:pt x="769506" y="785209"/>
                </a:lnTo>
                <a:lnTo>
                  <a:pt x="0" y="7852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816667" y="8705239"/>
            <a:ext cx="745622" cy="745622"/>
          </a:xfrm>
          <a:custGeom>
            <a:avLst/>
            <a:gdLst/>
            <a:ahLst/>
            <a:cxnLst/>
            <a:rect l="l" t="t" r="r" b="b"/>
            <a:pathLst>
              <a:path w="745622" h="745622">
                <a:moveTo>
                  <a:pt x="0" y="0"/>
                </a:moveTo>
                <a:lnTo>
                  <a:pt x="745622" y="0"/>
                </a:lnTo>
                <a:lnTo>
                  <a:pt x="745622" y="745622"/>
                </a:lnTo>
                <a:lnTo>
                  <a:pt x="0" y="7456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2473831" y="3459039"/>
            <a:ext cx="3836540" cy="3836540"/>
          </a:xfrm>
          <a:custGeom>
            <a:avLst/>
            <a:gdLst/>
            <a:ahLst/>
            <a:cxnLst/>
            <a:rect l="l" t="t" r="r" b="b"/>
            <a:pathLst>
              <a:path w="3836540" h="3836540">
                <a:moveTo>
                  <a:pt x="0" y="0"/>
                </a:moveTo>
                <a:lnTo>
                  <a:pt x="3836539" y="0"/>
                </a:lnTo>
                <a:lnTo>
                  <a:pt x="3836539" y="3836540"/>
                </a:lnTo>
                <a:lnTo>
                  <a:pt x="0" y="3836540"/>
                </a:lnTo>
                <a:lnTo>
                  <a:pt x="0" y="0"/>
                </a:lnTo>
                <a:close/>
              </a:path>
            </a:pathLst>
          </a:custGeom>
          <a:blipFill>
            <a:blip r:embed="rId10"/>
            <a:stretch>
              <a:fillRect/>
            </a:stretch>
          </a:blipFill>
        </p:spPr>
        <p:txBody>
          <a:bodyPr/>
          <a:lstStyle/>
          <a:p>
            <a:endParaRPr lang="en-US"/>
          </a:p>
        </p:txBody>
      </p:sp>
      <p:grpSp>
        <p:nvGrpSpPr>
          <p:cNvPr id="10" name="Group 10"/>
          <p:cNvGrpSpPr/>
          <p:nvPr/>
        </p:nvGrpSpPr>
        <p:grpSpPr>
          <a:xfrm>
            <a:off x="14037833" y="4963821"/>
            <a:ext cx="715310" cy="833850"/>
            <a:chOff x="0" y="0"/>
            <a:chExt cx="188394" cy="219615"/>
          </a:xfrm>
        </p:grpSpPr>
        <p:sp>
          <p:nvSpPr>
            <p:cNvPr id="11" name="Freeform 11"/>
            <p:cNvSpPr/>
            <p:nvPr/>
          </p:nvSpPr>
          <p:spPr>
            <a:xfrm>
              <a:off x="0" y="0"/>
              <a:ext cx="188394" cy="219615"/>
            </a:xfrm>
            <a:custGeom>
              <a:avLst/>
              <a:gdLst/>
              <a:ahLst/>
              <a:cxnLst/>
              <a:rect l="l" t="t" r="r" b="b"/>
              <a:pathLst>
                <a:path w="188394" h="219615">
                  <a:moveTo>
                    <a:pt x="0" y="0"/>
                  </a:moveTo>
                  <a:lnTo>
                    <a:pt x="188394" y="0"/>
                  </a:lnTo>
                  <a:lnTo>
                    <a:pt x="188394" y="219615"/>
                  </a:lnTo>
                  <a:lnTo>
                    <a:pt x="0" y="219615"/>
                  </a:lnTo>
                  <a:close/>
                </a:path>
              </a:pathLst>
            </a:custGeom>
            <a:solidFill>
              <a:srgbClr val="FFFFFF"/>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171316" y="5048352"/>
            <a:ext cx="441568" cy="657915"/>
          </a:xfrm>
          <a:custGeom>
            <a:avLst/>
            <a:gdLst/>
            <a:ahLst/>
            <a:cxnLst/>
            <a:rect l="l" t="t" r="r" b="b"/>
            <a:pathLst>
              <a:path w="441568" h="657915">
                <a:moveTo>
                  <a:pt x="0" y="0"/>
                </a:moveTo>
                <a:lnTo>
                  <a:pt x="441569" y="0"/>
                </a:lnTo>
                <a:lnTo>
                  <a:pt x="441569" y="657914"/>
                </a:lnTo>
                <a:lnTo>
                  <a:pt x="0" y="657914"/>
                </a:lnTo>
                <a:lnTo>
                  <a:pt x="0" y="0"/>
                </a:lnTo>
                <a:close/>
              </a:path>
            </a:pathLst>
          </a:custGeom>
          <a:blipFill>
            <a:blip r:embed="rId11"/>
            <a:stretch>
              <a:fillRect/>
            </a:stretch>
          </a:blipFill>
        </p:spPr>
        <p:txBody>
          <a:bodyPr/>
          <a:lstStyle/>
          <a:p>
            <a:endParaRPr lang="en-US"/>
          </a:p>
        </p:txBody>
      </p:sp>
      <p:sp>
        <p:nvSpPr>
          <p:cNvPr id="14" name="TextBox 14"/>
          <p:cNvSpPr txBox="1"/>
          <p:nvPr/>
        </p:nvSpPr>
        <p:spPr>
          <a:xfrm>
            <a:off x="2189478" y="2877121"/>
            <a:ext cx="8718565" cy="4418458"/>
          </a:xfrm>
          <a:prstGeom prst="rect">
            <a:avLst/>
          </a:prstGeom>
        </p:spPr>
        <p:txBody>
          <a:bodyPr lIns="0" tIns="0" rIns="0" bIns="0" rtlCol="0" anchor="t">
            <a:spAutoFit/>
          </a:bodyPr>
          <a:lstStyle/>
          <a:p>
            <a:pPr>
              <a:lnSpc>
                <a:spcPts val="5888"/>
              </a:lnSpc>
            </a:pPr>
            <a:r>
              <a:rPr lang="en-US" sz="3899" dirty="0">
                <a:solidFill>
                  <a:srgbClr val="FEFFFF"/>
                </a:solidFill>
                <a:latin typeface="Montserrat 1"/>
              </a:rPr>
              <a:t>SAFE HAVEN PROGRAM RULE: </a:t>
            </a:r>
          </a:p>
          <a:p>
            <a:pPr marL="842007" lvl="1" indent="-421003">
              <a:lnSpc>
                <a:spcPts val="5888"/>
              </a:lnSpc>
              <a:buFont typeface="Arial"/>
              <a:buChar char="•"/>
            </a:pPr>
            <a:r>
              <a:rPr lang="en-US" sz="3899" dirty="0">
                <a:solidFill>
                  <a:srgbClr val="FEFFFF"/>
                </a:solidFill>
                <a:latin typeface="Montserrat 1"/>
              </a:rPr>
              <a:t>OAC 4732-17-04</a:t>
            </a:r>
          </a:p>
          <a:p>
            <a:pPr>
              <a:lnSpc>
                <a:spcPts val="5888"/>
              </a:lnSpc>
            </a:pPr>
            <a:endParaRPr lang="en-US" sz="3899" dirty="0">
              <a:solidFill>
                <a:srgbClr val="FEFFFF"/>
              </a:solidFill>
              <a:latin typeface="Montserrat 1"/>
            </a:endParaRPr>
          </a:p>
          <a:p>
            <a:pPr>
              <a:lnSpc>
                <a:spcPts val="5888"/>
              </a:lnSpc>
            </a:pPr>
            <a:r>
              <a:rPr lang="en-US" sz="3899" dirty="0">
                <a:solidFill>
                  <a:srgbClr val="FEFFFF"/>
                </a:solidFill>
                <a:latin typeface="Montserrat 1"/>
              </a:rPr>
              <a:t>PROFESSIONAL CONDUCT RULES: </a:t>
            </a:r>
          </a:p>
          <a:p>
            <a:pPr marL="842007" lvl="1" indent="-421003">
              <a:lnSpc>
                <a:spcPts val="5888"/>
              </a:lnSpc>
              <a:buFont typeface="Arial"/>
              <a:buChar char="•"/>
            </a:pPr>
            <a:r>
              <a:rPr lang="en-US" sz="3899" dirty="0">
                <a:solidFill>
                  <a:srgbClr val="FEFFFF"/>
                </a:solidFill>
                <a:latin typeface="Montserrat 1"/>
              </a:rPr>
              <a:t>OAC 4732-17-01</a:t>
            </a:r>
          </a:p>
          <a:p>
            <a:pPr marL="842007" lvl="1" indent="-421003">
              <a:lnSpc>
                <a:spcPts val="5888"/>
              </a:lnSpc>
              <a:buFont typeface="Arial"/>
              <a:buChar char="•"/>
            </a:pPr>
            <a:r>
              <a:rPr lang="en-US" sz="3899" dirty="0">
                <a:solidFill>
                  <a:srgbClr val="FEFFFF"/>
                </a:solidFill>
                <a:latin typeface="Montserrat 1"/>
              </a:rPr>
              <a:t>OAC 4783-7-01</a:t>
            </a:r>
          </a:p>
        </p:txBody>
      </p:sp>
      <p:sp>
        <p:nvSpPr>
          <p:cNvPr id="15" name="TextBox 15"/>
          <p:cNvSpPr txBox="1"/>
          <p:nvPr/>
        </p:nvSpPr>
        <p:spPr>
          <a:xfrm>
            <a:off x="5049573" y="1114425"/>
            <a:ext cx="6357307" cy="1203325"/>
          </a:xfrm>
          <a:prstGeom prst="rect">
            <a:avLst/>
          </a:prstGeom>
        </p:spPr>
        <p:txBody>
          <a:bodyPr lIns="0" tIns="0" rIns="0" bIns="0" rtlCol="0" anchor="t">
            <a:spAutoFit/>
          </a:bodyPr>
          <a:lstStyle/>
          <a:p>
            <a:pPr>
              <a:lnSpc>
                <a:spcPts val="9349"/>
              </a:lnSpc>
            </a:pPr>
            <a:r>
              <a:rPr lang="en-US" sz="8499">
                <a:solidFill>
                  <a:srgbClr val="073C5C"/>
                </a:solidFill>
                <a:latin typeface="Montserrat 1"/>
              </a:rPr>
              <a:t>Thank you!</a:t>
            </a:r>
          </a:p>
        </p:txBody>
      </p:sp>
      <p:sp>
        <p:nvSpPr>
          <p:cNvPr id="16" name="TextBox 16"/>
          <p:cNvSpPr txBox="1"/>
          <p:nvPr/>
        </p:nvSpPr>
        <p:spPr>
          <a:xfrm>
            <a:off x="12604583" y="2502915"/>
            <a:ext cx="3575035" cy="843662"/>
          </a:xfrm>
          <a:prstGeom prst="rect">
            <a:avLst/>
          </a:prstGeom>
        </p:spPr>
        <p:txBody>
          <a:bodyPr lIns="0" tIns="0" rIns="0" bIns="0" rtlCol="0" anchor="t">
            <a:spAutoFit/>
          </a:bodyPr>
          <a:lstStyle/>
          <a:p>
            <a:pPr algn="ctr">
              <a:lnSpc>
                <a:spcPts val="7096"/>
              </a:lnSpc>
            </a:pPr>
            <a:r>
              <a:rPr lang="en-US" sz="4699">
                <a:solidFill>
                  <a:srgbClr val="073C5C"/>
                </a:solidFill>
                <a:latin typeface="Montserrat 1 Bold"/>
              </a:rPr>
              <a:t>SURVEY</a:t>
            </a:r>
          </a:p>
        </p:txBody>
      </p:sp>
      <p:sp>
        <p:nvSpPr>
          <p:cNvPr id="17" name="TextBox 17"/>
          <p:cNvSpPr txBox="1"/>
          <p:nvPr/>
        </p:nvSpPr>
        <p:spPr>
          <a:xfrm>
            <a:off x="7524677" y="8700715"/>
            <a:ext cx="4530804" cy="649897"/>
          </a:xfrm>
          <a:prstGeom prst="rect">
            <a:avLst/>
          </a:prstGeom>
        </p:spPr>
        <p:txBody>
          <a:bodyPr lIns="0" tIns="0" rIns="0" bIns="0" rtlCol="0" anchor="t">
            <a:spAutoFit/>
          </a:bodyPr>
          <a:lstStyle/>
          <a:p>
            <a:pPr>
              <a:lnSpc>
                <a:spcPts val="5446"/>
              </a:lnSpc>
            </a:pPr>
            <a:r>
              <a:rPr lang="en-US" sz="3606">
                <a:solidFill>
                  <a:srgbClr val="073C5C"/>
                </a:solidFill>
                <a:latin typeface="Montserrat 1"/>
              </a:rPr>
              <a:t>info@OhioPHP.org</a:t>
            </a:r>
          </a:p>
        </p:txBody>
      </p:sp>
      <p:sp>
        <p:nvSpPr>
          <p:cNvPr id="18" name="TextBox 18"/>
          <p:cNvSpPr txBox="1"/>
          <p:nvPr/>
        </p:nvSpPr>
        <p:spPr>
          <a:xfrm>
            <a:off x="13424613" y="8700715"/>
            <a:ext cx="3046720" cy="649897"/>
          </a:xfrm>
          <a:prstGeom prst="rect">
            <a:avLst/>
          </a:prstGeom>
        </p:spPr>
        <p:txBody>
          <a:bodyPr lIns="0" tIns="0" rIns="0" bIns="0" rtlCol="0" anchor="t">
            <a:spAutoFit/>
          </a:bodyPr>
          <a:lstStyle/>
          <a:p>
            <a:pPr>
              <a:lnSpc>
                <a:spcPts val="5446"/>
              </a:lnSpc>
            </a:pPr>
            <a:r>
              <a:rPr lang="en-US" sz="3606">
                <a:solidFill>
                  <a:srgbClr val="073C5C"/>
                </a:solidFill>
                <a:latin typeface="Montserrat 1"/>
              </a:rPr>
              <a:t>614-841-9690</a:t>
            </a:r>
          </a:p>
        </p:txBody>
      </p:sp>
      <p:sp>
        <p:nvSpPr>
          <p:cNvPr id="19" name="TextBox 19"/>
          <p:cNvSpPr txBox="1"/>
          <p:nvPr/>
        </p:nvSpPr>
        <p:spPr>
          <a:xfrm>
            <a:off x="2647997" y="8700715"/>
            <a:ext cx="3367691" cy="649897"/>
          </a:xfrm>
          <a:prstGeom prst="rect">
            <a:avLst/>
          </a:prstGeom>
        </p:spPr>
        <p:txBody>
          <a:bodyPr lIns="0" tIns="0" rIns="0" bIns="0" rtlCol="0" anchor="t">
            <a:spAutoFit/>
          </a:bodyPr>
          <a:lstStyle/>
          <a:p>
            <a:pPr>
              <a:lnSpc>
                <a:spcPts val="5446"/>
              </a:lnSpc>
            </a:pPr>
            <a:r>
              <a:rPr lang="en-US" sz="3606">
                <a:solidFill>
                  <a:srgbClr val="073C5C"/>
                </a:solidFill>
                <a:latin typeface="Montserrat 1"/>
              </a:rPr>
              <a:t>OhioPHP.org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72041" y="4583113"/>
            <a:ext cx="10743917" cy="1320799"/>
          </a:xfrm>
          <a:prstGeom prst="rect">
            <a:avLst/>
          </a:prstGeom>
        </p:spPr>
        <p:txBody>
          <a:bodyPr lIns="0" tIns="0" rIns="0" bIns="0" rtlCol="0" anchor="t">
            <a:spAutoFit/>
          </a:bodyPr>
          <a:lstStyle/>
          <a:p>
            <a:pPr algn="ctr">
              <a:lnSpc>
                <a:spcPts val="9999"/>
              </a:lnSpc>
            </a:pPr>
            <a:r>
              <a:rPr lang="en-US" sz="9999">
                <a:solidFill>
                  <a:srgbClr val="254E72"/>
                </a:solidFill>
                <a:latin typeface="Montserrat 1"/>
              </a:rPr>
              <a:t>The Problem</a:t>
            </a:r>
          </a:p>
        </p:txBody>
      </p:sp>
      <p:sp>
        <p:nvSpPr>
          <p:cNvPr id="3" name="Freeform 3"/>
          <p:cNvSpPr/>
          <p:nvPr/>
        </p:nvSpPr>
        <p:spPr>
          <a:xfrm>
            <a:off x="412975"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09684"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sp>
        <p:nvSpPr>
          <p:cNvPr id="5" name="TextBox 5"/>
          <p:cNvSpPr txBox="1"/>
          <p:nvPr/>
        </p:nvSpPr>
        <p:spPr>
          <a:xfrm>
            <a:off x="2218834" y="3468883"/>
            <a:ext cx="15040466" cy="5980430"/>
          </a:xfrm>
          <a:prstGeom prst="rect">
            <a:avLst/>
          </a:prstGeom>
        </p:spPr>
        <p:txBody>
          <a:bodyPr lIns="0" tIns="0" rIns="0" bIns="0" rtlCol="0" anchor="t">
            <a:spAutoFit/>
          </a:bodyPr>
          <a:lstStyle/>
          <a:p>
            <a:pPr marL="458469" lvl="1" indent="-229235" algn="l">
              <a:lnSpc>
                <a:spcPts val="5319"/>
              </a:lnSpc>
              <a:buFont typeface="Arial"/>
              <a:buChar char="•"/>
            </a:pPr>
            <a:r>
              <a:rPr lang="en-US" sz="3799">
                <a:solidFill>
                  <a:srgbClr val="073C5C"/>
                </a:solidFill>
                <a:latin typeface="Montserrat 1"/>
              </a:rPr>
              <a:t>OhioPHP received funding from the Federation of State Medical Boards Foundation </a:t>
            </a:r>
          </a:p>
          <a:p>
            <a:pPr marL="458469" lvl="1" indent="-229235" algn="l">
              <a:lnSpc>
                <a:spcPts val="5319"/>
              </a:lnSpc>
              <a:buFont typeface="Arial"/>
              <a:buChar char="•"/>
            </a:pPr>
            <a:r>
              <a:rPr lang="en-US" sz="3799">
                <a:solidFill>
                  <a:srgbClr val="073C5C"/>
                </a:solidFill>
                <a:latin typeface="Montserrat 1"/>
              </a:rPr>
              <a:t>Contracted with a research firm, Mighty Crow Media, LLC, to conduct a statewide assessment of Ohio healthcare professionals’ well-being</a:t>
            </a:r>
          </a:p>
          <a:p>
            <a:pPr marL="458469" lvl="1" indent="-229235" algn="l">
              <a:lnSpc>
                <a:spcPts val="5319"/>
              </a:lnSpc>
              <a:buFont typeface="Arial"/>
              <a:buChar char="•"/>
            </a:pPr>
            <a:r>
              <a:rPr lang="en-US" sz="3799">
                <a:solidFill>
                  <a:srgbClr val="073C5C"/>
                </a:solidFill>
                <a:latin typeface="Montserrat 1"/>
              </a:rPr>
              <a:t>Completed a literature review to design a survey measuring burnout, stress, suicide risk, and well-being</a:t>
            </a:r>
          </a:p>
          <a:p>
            <a:pPr marL="458469" lvl="1" indent="-229235" algn="l">
              <a:lnSpc>
                <a:spcPts val="5319"/>
              </a:lnSpc>
              <a:buFont typeface="Arial"/>
              <a:buChar char="•"/>
            </a:pPr>
            <a:r>
              <a:rPr lang="en-US" sz="3799">
                <a:solidFill>
                  <a:srgbClr val="073C5C"/>
                </a:solidFill>
                <a:latin typeface="Montserrat 1"/>
              </a:rPr>
              <a:t>Data reviewed in this presentation is specific to respondents from the Ohio Board of Psychology </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3" name="TextBox 13"/>
          <p:cNvSpPr txBox="1"/>
          <p:nvPr/>
        </p:nvSpPr>
        <p:spPr>
          <a:xfrm>
            <a:off x="3095403" y="981075"/>
            <a:ext cx="14163897"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OhioPHP Covid-19 Survey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066617"/>
            <a:chOff x="0" y="0"/>
            <a:chExt cx="24384000" cy="4088823"/>
          </a:xfrm>
        </p:grpSpPr>
        <p:sp>
          <p:nvSpPr>
            <p:cNvPr id="3" name="Freeform 3"/>
            <p:cNvSpPr/>
            <p:nvPr/>
          </p:nvSpPr>
          <p:spPr>
            <a:xfrm>
              <a:off x="0" y="0"/>
              <a:ext cx="24384000" cy="4088765"/>
            </a:xfrm>
            <a:custGeom>
              <a:avLst/>
              <a:gdLst/>
              <a:ahLst/>
              <a:cxnLst/>
              <a:rect l="l" t="t" r="r" b="b"/>
              <a:pathLst>
                <a:path w="24384000" h="4088765">
                  <a:moveTo>
                    <a:pt x="0" y="0"/>
                  </a:moveTo>
                  <a:lnTo>
                    <a:pt x="24384000" y="0"/>
                  </a:lnTo>
                  <a:lnTo>
                    <a:pt x="24384000" y="4088765"/>
                  </a:lnTo>
                  <a:lnTo>
                    <a:pt x="0" y="4088765"/>
                  </a:lnTo>
                  <a:close/>
                </a:path>
              </a:pathLst>
            </a:custGeom>
            <a:solidFill>
              <a:srgbClr val="254E72"/>
            </a:solidFill>
          </p:spPr>
          <p:txBody>
            <a:bodyPr/>
            <a:lstStyle/>
            <a:p>
              <a:endParaRPr lang="en-US"/>
            </a:p>
          </p:txBody>
        </p:sp>
      </p:grpSp>
      <p:sp>
        <p:nvSpPr>
          <p:cNvPr id="4" name="Freeform 4"/>
          <p:cNvSpPr/>
          <p:nvPr/>
        </p:nvSpPr>
        <p:spPr>
          <a:xfrm>
            <a:off x="409684" y="314368"/>
            <a:ext cx="2501702" cy="3726931"/>
          </a:xfrm>
          <a:custGeom>
            <a:avLst/>
            <a:gdLst/>
            <a:ahLst/>
            <a:cxnLst/>
            <a:rect l="l" t="t" r="r" b="b"/>
            <a:pathLst>
              <a:path w="2501702" h="3726931">
                <a:moveTo>
                  <a:pt x="0" y="0"/>
                </a:moveTo>
                <a:lnTo>
                  <a:pt x="2501702" y="0"/>
                </a:lnTo>
                <a:lnTo>
                  <a:pt x="2501702" y="3726931"/>
                </a:lnTo>
                <a:lnTo>
                  <a:pt x="0" y="3726931"/>
                </a:lnTo>
                <a:lnTo>
                  <a:pt x="0" y="0"/>
                </a:lnTo>
                <a:close/>
              </a:path>
            </a:pathLst>
          </a:custGeom>
          <a:blipFill>
            <a:blip r:embed="rId3"/>
            <a:stretch>
              <a:fillRect b="-12"/>
            </a:stretch>
          </a:blipFill>
        </p:spPr>
        <p:txBody>
          <a:bodyPr/>
          <a:lstStyle/>
          <a:p>
            <a:endParaRPr lang="en-US"/>
          </a:p>
        </p:txBody>
      </p:sp>
      <p:sp>
        <p:nvSpPr>
          <p:cNvPr id="5" name="TextBox 5"/>
          <p:cNvSpPr txBox="1"/>
          <p:nvPr/>
        </p:nvSpPr>
        <p:spPr>
          <a:xfrm>
            <a:off x="2088099" y="3431408"/>
            <a:ext cx="15358982" cy="5351780"/>
          </a:xfrm>
          <a:prstGeom prst="rect">
            <a:avLst/>
          </a:prstGeom>
        </p:spPr>
        <p:txBody>
          <a:bodyPr lIns="0" tIns="0" rIns="0" bIns="0" rtlCol="0" anchor="t">
            <a:spAutoFit/>
          </a:bodyPr>
          <a:lstStyle/>
          <a:p>
            <a:pPr algn="l">
              <a:lnSpc>
                <a:spcPts val="5320"/>
              </a:lnSpc>
            </a:pPr>
            <a:r>
              <a:rPr lang="en-US" sz="3800">
                <a:solidFill>
                  <a:srgbClr val="073C5C"/>
                </a:solidFill>
                <a:latin typeface="Montserrat 1"/>
              </a:rPr>
              <a:t>1. Do self-reports of burnout, mental health symptoms, and substance use differ from prior to the pandemic to during the pandemic?</a:t>
            </a:r>
          </a:p>
          <a:p>
            <a:pPr algn="l">
              <a:lnSpc>
                <a:spcPts val="2800"/>
              </a:lnSpc>
            </a:pPr>
            <a:endParaRPr lang="en-US" sz="3800">
              <a:solidFill>
                <a:srgbClr val="073C5C"/>
              </a:solidFill>
              <a:latin typeface="Montserrat 1"/>
            </a:endParaRPr>
          </a:p>
          <a:p>
            <a:pPr algn="l">
              <a:lnSpc>
                <a:spcPts val="5320"/>
              </a:lnSpc>
            </a:pPr>
            <a:r>
              <a:rPr lang="en-US" sz="3800">
                <a:solidFill>
                  <a:srgbClr val="073C5C"/>
                </a:solidFill>
                <a:latin typeface="Montserrat 1"/>
              </a:rPr>
              <a:t>2. What are the biggest stressors brought on by the pandemic?</a:t>
            </a:r>
          </a:p>
          <a:p>
            <a:pPr algn="l">
              <a:lnSpc>
                <a:spcPts val="2800"/>
              </a:lnSpc>
            </a:pPr>
            <a:endParaRPr lang="en-US" sz="3800">
              <a:solidFill>
                <a:srgbClr val="073C5C"/>
              </a:solidFill>
              <a:latin typeface="Montserrat 1"/>
            </a:endParaRPr>
          </a:p>
          <a:p>
            <a:pPr algn="l">
              <a:lnSpc>
                <a:spcPts val="5320"/>
              </a:lnSpc>
            </a:pPr>
            <a:r>
              <a:rPr lang="en-US" sz="3800">
                <a:solidFill>
                  <a:srgbClr val="073C5C"/>
                </a:solidFill>
                <a:latin typeface="Montserrat 1"/>
              </a:rPr>
              <a:t>3. What are the experiences, opinions, and barriers to seeking resources for support in order to manage pandemic-related stressors?</a:t>
            </a:r>
          </a:p>
        </p:txBody>
      </p:sp>
      <p:grpSp>
        <p:nvGrpSpPr>
          <p:cNvPr id="6" name="Group 6"/>
          <p:cNvGrpSpPr/>
          <p:nvPr/>
        </p:nvGrpSpPr>
        <p:grpSpPr>
          <a:xfrm>
            <a:off x="13205134" y="9581717"/>
            <a:ext cx="4446665" cy="266700"/>
            <a:chOff x="0" y="0"/>
            <a:chExt cx="5928887" cy="355600"/>
          </a:xfrm>
        </p:grpSpPr>
        <p:sp>
          <p:nvSpPr>
            <p:cNvPr id="7" name="Freeform 7"/>
            <p:cNvSpPr/>
            <p:nvPr/>
          </p:nvSpPr>
          <p:spPr>
            <a:xfrm>
              <a:off x="2001955" y="0"/>
              <a:ext cx="355600" cy="355600"/>
            </a:xfrm>
            <a:custGeom>
              <a:avLst/>
              <a:gdLst/>
              <a:ahLst/>
              <a:cxnLst/>
              <a:rect l="l" t="t" r="r" b="b"/>
              <a:pathLst>
                <a:path w="355600" h="355600">
                  <a:moveTo>
                    <a:pt x="0" y="0"/>
                  </a:moveTo>
                  <a:lnTo>
                    <a:pt x="355600" y="0"/>
                  </a:lnTo>
                  <a:lnTo>
                    <a:pt x="355600" y="355600"/>
                  </a:lnTo>
                  <a:lnTo>
                    <a:pt x="0" y="355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4051338" y="0"/>
              <a:ext cx="355022" cy="355022"/>
            </a:xfrm>
            <a:custGeom>
              <a:avLst/>
              <a:gdLst/>
              <a:ahLst/>
              <a:cxnLst/>
              <a:rect l="l" t="t" r="r" b="b"/>
              <a:pathLst>
                <a:path w="355022" h="355022">
                  <a:moveTo>
                    <a:pt x="0" y="0"/>
                  </a:moveTo>
                  <a:lnTo>
                    <a:pt x="355023" y="0"/>
                  </a:lnTo>
                  <a:lnTo>
                    <a:pt x="355023" y="355022"/>
                  </a:lnTo>
                  <a:lnTo>
                    <a:pt x="0" y="3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0" y="0"/>
              <a:ext cx="373520" cy="355311"/>
            </a:xfrm>
            <a:custGeom>
              <a:avLst/>
              <a:gdLst/>
              <a:ahLst/>
              <a:cxnLst/>
              <a:rect l="l" t="t" r="r" b="b"/>
              <a:pathLst>
                <a:path w="373520" h="355311">
                  <a:moveTo>
                    <a:pt x="0" y="0"/>
                  </a:moveTo>
                  <a:lnTo>
                    <a:pt x="373520" y="0"/>
                  </a:lnTo>
                  <a:lnTo>
                    <a:pt x="373520" y="355311"/>
                  </a:lnTo>
                  <a:lnTo>
                    <a:pt x="0" y="355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2432565" y="-12700"/>
              <a:ext cx="1250474"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 PHP</a:t>
              </a:r>
            </a:p>
          </p:txBody>
        </p:sp>
        <p:sp>
          <p:nvSpPr>
            <p:cNvPr id="11" name="TextBox 11"/>
            <p:cNvSpPr txBox="1"/>
            <p:nvPr/>
          </p:nvSpPr>
          <p:spPr>
            <a:xfrm>
              <a:off x="4482561" y="-12844"/>
              <a:ext cx="1446326"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sp>
          <p:nvSpPr>
            <p:cNvPr id="12" name="TextBox 12"/>
            <p:cNvSpPr txBox="1"/>
            <p:nvPr/>
          </p:nvSpPr>
          <p:spPr>
            <a:xfrm>
              <a:off x="449720" y="-12700"/>
              <a:ext cx="1183935" cy="342900"/>
            </a:xfrm>
            <a:prstGeom prst="rect">
              <a:avLst/>
            </a:prstGeom>
          </p:spPr>
          <p:txBody>
            <a:bodyPr lIns="0" tIns="0" rIns="0" bIns="0" rtlCol="0" anchor="t">
              <a:spAutoFit/>
            </a:bodyPr>
            <a:lstStyle/>
            <a:p>
              <a:pPr algn="ctr">
                <a:lnSpc>
                  <a:spcPts val="2100"/>
                </a:lnSpc>
              </a:pPr>
              <a:r>
                <a:rPr lang="en-US" sz="1500">
                  <a:solidFill>
                    <a:srgbClr val="073C5C"/>
                  </a:solidFill>
                  <a:latin typeface="Montserrat 1"/>
                </a:rPr>
                <a:t>OhioPHP</a:t>
              </a:r>
            </a:p>
          </p:txBody>
        </p:sp>
      </p:grpSp>
      <p:sp>
        <p:nvSpPr>
          <p:cNvPr id="13" name="TextBox 13"/>
          <p:cNvSpPr txBox="1"/>
          <p:nvPr/>
        </p:nvSpPr>
        <p:spPr>
          <a:xfrm>
            <a:off x="3095403" y="981075"/>
            <a:ext cx="14163897" cy="1203325"/>
          </a:xfrm>
          <a:prstGeom prst="rect">
            <a:avLst/>
          </a:prstGeom>
        </p:spPr>
        <p:txBody>
          <a:bodyPr lIns="0" tIns="0" rIns="0" bIns="0" rtlCol="0" anchor="t">
            <a:spAutoFit/>
          </a:bodyPr>
          <a:lstStyle/>
          <a:p>
            <a:pPr>
              <a:lnSpc>
                <a:spcPts val="9349"/>
              </a:lnSpc>
            </a:pPr>
            <a:r>
              <a:rPr lang="en-US" sz="8499" spc="84">
                <a:solidFill>
                  <a:srgbClr val="FEFFFF"/>
                </a:solidFill>
                <a:latin typeface="Montserrat 1"/>
              </a:rPr>
              <a:t>OhioPHP Covid-19 Survey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3129</Words>
  <Application>Microsoft Office PowerPoint</Application>
  <PresentationFormat>Custom</PresentationFormat>
  <Paragraphs>539</Paragraphs>
  <Slides>64</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64</vt:i4>
      </vt:variant>
    </vt:vector>
  </HeadingPairs>
  <TitlesOfParts>
    <vt:vector size="78" baseType="lpstr">
      <vt:lpstr>Montserrat 2</vt:lpstr>
      <vt:lpstr>Montserrat 1 Italics</vt:lpstr>
      <vt:lpstr>Montserrat 1 Bold</vt:lpstr>
      <vt:lpstr>Montserrat 2 Bold</vt:lpstr>
      <vt:lpstr>Montserrat 1</vt:lpstr>
      <vt:lpstr>Montserrat Thin</vt:lpstr>
      <vt:lpstr>Montserrat 1 Bold Italics</vt:lpstr>
      <vt:lpstr>Calibri</vt:lpstr>
      <vt:lpstr>Montserrat Semi-Bold</vt:lpstr>
      <vt:lpstr>Canva Sans</vt:lpstr>
      <vt:lpstr>Montserrat 2 Medium</vt:lpstr>
      <vt:lpstr>Montserrat 2 Medium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Board</dc:title>
  <dc:creator>Sarah Damiani</dc:creator>
  <cp:lastModifiedBy>Sarah Damiani</cp:lastModifiedBy>
  <cp:revision>2</cp:revision>
  <dcterms:created xsi:type="dcterms:W3CDTF">2006-08-16T00:00:00Z</dcterms:created>
  <dcterms:modified xsi:type="dcterms:W3CDTF">2023-08-22T16:44:35Z</dcterms:modified>
  <dc:identifier>DAFfP-oEwB8</dc:identifier>
</cp:coreProperties>
</file>